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8" r:id="rId3"/>
    <p:sldId id="258" r:id="rId4"/>
    <p:sldId id="261" r:id="rId5"/>
    <p:sldId id="262" r:id="rId6"/>
    <p:sldId id="264" r:id="rId7"/>
    <p:sldId id="282" r:id="rId8"/>
    <p:sldId id="259" r:id="rId9"/>
    <p:sldId id="284" r:id="rId10"/>
    <p:sldId id="286" r:id="rId11"/>
    <p:sldId id="267" r:id="rId12"/>
    <p:sldId id="280" r:id="rId13"/>
    <p:sldId id="304" r:id="rId14"/>
    <p:sldId id="287" r:id="rId15"/>
    <p:sldId id="269" r:id="rId16"/>
    <p:sldId id="271" r:id="rId17"/>
    <p:sldId id="296" r:id="rId18"/>
    <p:sldId id="289" r:id="rId19"/>
    <p:sldId id="297" r:id="rId20"/>
    <p:sldId id="274" r:id="rId21"/>
    <p:sldId id="298" r:id="rId22"/>
    <p:sldId id="321" r:id="rId23"/>
    <p:sldId id="275" r:id="rId24"/>
    <p:sldId id="323" r:id="rId25"/>
    <p:sldId id="314" r:id="rId26"/>
    <p:sldId id="309" r:id="rId27"/>
    <p:sldId id="310" r:id="rId28"/>
    <p:sldId id="301" r:id="rId29"/>
    <p:sldId id="299" r:id="rId30"/>
    <p:sldId id="303" r:id="rId31"/>
    <p:sldId id="316" r:id="rId32"/>
    <p:sldId id="317" r:id="rId33"/>
    <p:sldId id="318" r:id="rId34"/>
    <p:sldId id="315" r:id="rId35"/>
    <p:sldId id="300" r:id="rId36"/>
    <p:sldId id="290" r:id="rId37"/>
    <p:sldId id="305" r:id="rId38"/>
    <p:sldId id="307" r:id="rId39"/>
    <p:sldId id="306" r:id="rId40"/>
    <p:sldId id="277" r:id="rId41"/>
    <p:sldId id="313" r:id="rId42"/>
    <p:sldId id="324" r:id="rId43"/>
    <p:sldId id="311" r:id="rId44"/>
    <p:sldId id="302" r:id="rId45"/>
    <p:sldId id="266" r:id="rId4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54" d="100"/>
          <a:sy n="54" d="100"/>
        </p:scale>
        <p:origin x="84"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E71930-382E-4B48-BA7B-2E4F8E0B904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96167246-4213-47A8-B021-336FFF5C8E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0F030C5D-D007-41BC-97EA-4656AE1C4D92}"/>
              </a:ext>
            </a:extLst>
          </p:cNvPr>
          <p:cNvSpPr>
            <a:spLocks noGrp="1"/>
          </p:cNvSpPr>
          <p:nvPr>
            <p:ph type="dt" sz="half" idx="10"/>
          </p:nvPr>
        </p:nvSpPr>
        <p:spPr/>
        <p:txBody>
          <a:bodyPr/>
          <a:lstStyle/>
          <a:p>
            <a:fld id="{7E8C74AF-F356-4169-993D-C236B9E54468}" type="datetimeFigureOut">
              <a:rPr lang="es-CO" smtClean="0"/>
              <a:t>17/06/2024</a:t>
            </a:fld>
            <a:endParaRPr lang="es-CO"/>
          </a:p>
        </p:txBody>
      </p:sp>
      <p:sp>
        <p:nvSpPr>
          <p:cNvPr id="5" name="Marcador de pie de página 4">
            <a:extLst>
              <a:ext uri="{FF2B5EF4-FFF2-40B4-BE49-F238E27FC236}">
                <a16:creationId xmlns:a16="http://schemas.microsoft.com/office/drawing/2014/main" id="{F9642996-CD49-481F-BCB6-C70FAB53264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730C0CF-6886-457E-B2DF-F24BB8DA013D}"/>
              </a:ext>
            </a:extLst>
          </p:cNvPr>
          <p:cNvSpPr>
            <a:spLocks noGrp="1"/>
          </p:cNvSpPr>
          <p:nvPr>
            <p:ph type="sldNum" sz="quarter" idx="12"/>
          </p:nvPr>
        </p:nvSpPr>
        <p:spPr/>
        <p:txBody>
          <a:bodyPr/>
          <a:lstStyle/>
          <a:p>
            <a:fld id="{F3B4E45C-864D-4B7C-8CBF-6C7601D3533D}" type="slidenum">
              <a:rPr lang="es-CO" smtClean="0"/>
              <a:t>‹Nº›</a:t>
            </a:fld>
            <a:endParaRPr lang="es-CO"/>
          </a:p>
        </p:txBody>
      </p:sp>
    </p:spTree>
    <p:extLst>
      <p:ext uri="{BB962C8B-B14F-4D97-AF65-F5344CB8AC3E}">
        <p14:creationId xmlns:p14="http://schemas.microsoft.com/office/powerpoint/2010/main" val="4238053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29B313-B0DB-4A0D-9C53-6BC2907C601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7D388E03-DF68-45F0-8AED-098CB7A4BAAC}"/>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270E807-3731-4DDF-80D5-57B338EBFF36}"/>
              </a:ext>
            </a:extLst>
          </p:cNvPr>
          <p:cNvSpPr>
            <a:spLocks noGrp="1"/>
          </p:cNvSpPr>
          <p:nvPr>
            <p:ph type="dt" sz="half" idx="10"/>
          </p:nvPr>
        </p:nvSpPr>
        <p:spPr/>
        <p:txBody>
          <a:bodyPr/>
          <a:lstStyle/>
          <a:p>
            <a:fld id="{7E8C74AF-F356-4169-993D-C236B9E54468}" type="datetimeFigureOut">
              <a:rPr lang="es-CO" smtClean="0"/>
              <a:t>17/06/2024</a:t>
            </a:fld>
            <a:endParaRPr lang="es-CO"/>
          </a:p>
        </p:txBody>
      </p:sp>
      <p:sp>
        <p:nvSpPr>
          <p:cNvPr id="5" name="Marcador de pie de página 4">
            <a:extLst>
              <a:ext uri="{FF2B5EF4-FFF2-40B4-BE49-F238E27FC236}">
                <a16:creationId xmlns:a16="http://schemas.microsoft.com/office/drawing/2014/main" id="{B3B2F2FF-00A2-4B4F-BD31-4CE1BAE51F3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DBF2A75-DC75-41EE-8C0A-984F9D34EA66}"/>
              </a:ext>
            </a:extLst>
          </p:cNvPr>
          <p:cNvSpPr>
            <a:spLocks noGrp="1"/>
          </p:cNvSpPr>
          <p:nvPr>
            <p:ph type="sldNum" sz="quarter" idx="12"/>
          </p:nvPr>
        </p:nvSpPr>
        <p:spPr/>
        <p:txBody>
          <a:bodyPr/>
          <a:lstStyle/>
          <a:p>
            <a:fld id="{F3B4E45C-864D-4B7C-8CBF-6C7601D3533D}" type="slidenum">
              <a:rPr lang="es-CO" smtClean="0"/>
              <a:t>‹Nº›</a:t>
            </a:fld>
            <a:endParaRPr lang="es-CO"/>
          </a:p>
        </p:txBody>
      </p:sp>
    </p:spTree>
    <p:extLst>
      <p:ext uri="{BB962C8B-B14F-4D97-AF65-F5344CB8AC3E}">
        <p14:creationId xmlns:p14="http://schemas.microsoft.com/office/powerpoint/2010/main" val="313498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F554362-7B31-470E-8660-0FABE0F398C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08B162A9-DA31-484F-9542-14D27FA151EC}"/>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C61B062-F048-4ED4-BC0E-F646375327AF}"/>
              </a:ext>
            </a:extLst>
          </p:cNvPr>
          <p:cNvSpPr>
            <a:spLocks noGrp="1"/>
          </p:cNvSpPr>
          <p:nvPr>
            <p:ph type="dt" sz="half" idx="10"/>
          </p:nvPr>
        </p:nvSpPr>
        <p:spPr/>
        <p:txBody>
          <a:bodyPr/>
          <a:lstStyle/>
          <a:p>
            <a:fld id="{7E8C74AF-F356-4169-993D-C236B9E54468}" type="datetimeFigureOut">
              <a:rPr lang="es-CO" smtClean="0"/>
              <a:t>17/06/2024</a:t>
            </a:fld>
            <a:endParaRPr lang="es-CO"/>
          </a:p>
        </p:txBody>
      </p:sp>
      <p:sp>
        <p:nvSpPr>
          <p:cNvPr id="5" name="Marcador de pie de página 4">
            <a:extLst>
              <a:ext uri="{FF2B5EF4-FFF2-40B4-BE49-F238E27FC236}">
                <a16:creationId xmlns:a16="http://schemas.microsoft.com/office/drawing/2014/main" id="{3BA4B31B-121D-4200-A9F9-24FD4AEC329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48D73C4-078A-40C9-AFB2-DBBF372B881A}"/>
              </a:ext>
            </a:extLst>
          </p:cNvPr>
          <p:cNvSpPr>
            <a:spLocks noGrp="1"/>
          </p:cNvSpPr>
          <p:nvPr>
            <p:ph type="sldNum" sz="quarter" idx="12"/>
          </p:nvPr>
        </p:nvSpPr>
        <p:spPr/>
        <p:txBody>
          <a:bodyPr/>
          <a:lstStyle/>
          <a:p>
            <a:fld id="{F3B4E45C-864D-4B7C-8CBF-6C7601D3533D}" type="slidenum">
              <a:rPr lang="es-CO" smtClean="0"/>
              <a:t>‹Nº›</a:t>
            </a:fld>
            <a:endParaRPr lang="es-CO"/>
          </a:p>
        </p:txBody>
      </p:sp>
    </p:spTree>
    <p:extLst>
      <p:ext uri="{BB962C8B-B14F-4D97-AF65-F5344CB8AC3E}">
        <p14:creationId xmlns:p14="http://schemas.microsoft.com/office/powerpoint/2010/main" val="612927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6515FE-D6E9-47AE-A192-EFEF190CD70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046BF08-AD27-45B1-875A-8FF128FE9439}"/>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FE2FFA6-F073-4554-A237-BD95C6464909}"/>
              </a:ext>
            </a:extLst>
          </p:cNvPr>
          <p:cNvSpPr>
            <a:spLocks noGrp="1"/>
          </p:cNvSpPr>
          <p:nvPr>
            <p:ph type="dt" sz="half" idx="10"/>
          </p:nvPr>
        </p:nvSpPr>
        <p:spPr/>
        <p:txBody>
          <a:bodyPr/>
          <a:lstStyle/>
          <a:p>
            <a:fld id="{7E8C74AF-F356-4169-993D-C236B9E54468}" type="datetimeFigureOut">
              <a:rPr lang="es-CO" smtClean="0"/>
              <a:t>17/06/2024</a:t>
            </a:fld>
            <a:endParaRPr lang="es-CO"/>
          </a:p>
        </p:txBody>
      </p:sp>
      <p:sp>
        <p:nvSpPr>
          <p:cNvPr id="5" name="Marcador de pie de página 4">
            <a:extLst>
              <a:ext uri="{FF2B5EF4-FFF2-40B4-BE49-F238E27FC236}">
                <a16:creationId xmlns:a16="http://schemas.microsoft.com/office/drawing/2014/main" id="{668C95E2-07E8-42B2-9349-3A55A867F4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2890320-804C-45EA-8495-74FE9D2BEE55}"/>
              </a:ext>
            </a:extLst>
          </p:cNvPr>
          <p:cNvSpPr>
            <a:spLocks noGrp="1"/>
          </p:cNvSpPr>
          <p:nvPr>
            <p:ph type="sldNum" sz="quarter" idx="12"/>
          </p:nvPr>
        </p:nvSpPr>
        <p:spPr/>
        <p:txBody>
          <a:bodyPr/>
          <a:lstStyle/>
          <a:p>
            <a:fld id="{F3B4E45C-864D-4B7C-8CBF-6C7601D3533D}" type="slidenum">
              <a:rPr lang="es-CO" smtClean="0"/>
              <a:t>‹Nº›</a:t>
            </a:fld>
            <a:endParaRPr lang="es-CO"/>
          </a:p>
        </p:txBody>
      </p:sp>
    </p:spTree>
    <p:extLst>
      <p:ext uri="{BB962C8B-B14F-4D97-AF65-F5344CB8AC3E}">
        <p14:creationId xmlns:p14="http://schemas.microsoft.com/office/powerpoint/2010/main" val="1265996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FED02D-1F15-4FC6-84A9-B0036D23EAC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9E957230-5F9C-4E85-A938-C48FB20BCB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003F4811-A98C-4F10-B736-4A421850E42C}"/>
              </a:ext>
            </a:extLst>
          </p:cNvPr>
          <p:cNvSpPr>
            <a:spLocks noGrp="1"/>
          </p:cNvSpPr>
          <p:nvPr>
            <p:ph type="dt" sz="half" idx="10"/>
          </p:nvPr>
        </p:nvSpPr>
        <p:spPr/>
        <p:txBody>
          <a:bodyPr/>
          <a:lstStyle/>
          <a:p>
            <a:fld id="{7E8C74AF-F356-4169-993D-C236B9E54468}" type="datetimeFigureOut">
              <a:rPr lang="es-CO" smtClean="0"/>
              <a:t>17/06/2024</a:t>
            </a:fld>
            <a:endParaRPr lang="es-CO"/>
          </a:p>
        </p:txBody>
      </p:sp>
      <p:sp>
        <p:nvSpPr>
          <p:cNvPr id="5" name="Marcador de pie de página 4">
            <a:extLst>
              <a:ext uri="{FF2B5EF4-FFF2-40B4-BE49-F238E27FC236}">
                <a16:creationId xmlns:a16="http://schemas.microsoft.com/office/drawing/2014/main" id="{DDD8F2A2-FB85-4E78-8BBB-147D968D6DF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AB2E942-BF4C-40C0-9A1C-B1106F1BB08A}"/>
              </a:ext>
            </a:extLst>
          </p:cNvPr>
          <p:cNvSpPr>
            <a:spLocks noGrp="1"/>
          </p:cNvSpPr>
          <p:nvPr>
            <p:ph type="sldNum" sz="quarter" idx="12"/>
          </p:nvPr>
        </p:nvSpPr>
        <p:spPr/>
        <p:txBody>
          <a:bodyPr/>
          <a:lstStyle/>
          <a:p>
            <a:fld id="{F3B4E45C-864D-4B7C-8CBF-6C7601D3533D}" type="slidenum">
              <a:rPr lang="es-CO" smtClean="0"/>
              <a:t>‹Nº›</a:t>
            </a:fld>
            <a:endParaRPr lang="es-CO"/>
          </a:p>
        </p:txBody>
      </p:sp>
    </p:spTree>
    <p:extLst>
      <p:ext uri="{BB962C8B-B14F-4D97-AF65-F5344CB8AC3E}">
        <p14:creationId xmlns:p14="http://schemas.microsoft.com/office/powerpoint/2010/main" val="3419361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3F6505-079D-4B63-B9C3-DE0B4F77646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687BBAE-E47C-4322-8F42-26D3F869172B}"/>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F86BD3DE-804B-45D1-8867-F253E0A50825}"/>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144DB4A4-DABF-4EFD-91A4-3E95D9E6EC37}"/>
              </a:ext>
            </a:extLst>
          </p:cNvPr>
          <p:cNvSpPr>
            <a:spLocks noGrp="1"/>
          </p:cNvSpPr>
          <p:nvPr>
            <p:ph type="dt" sz="half" idx="10"/>
          </p:nvPr>
        </p:nvSpPr>
        <p:spPr/>
        <p:txBody>
          <a:bodyPr/>
          <a:lstStyle/>
          <a:p>
            <a:fld id="{7E8C74AF-F356-4169-993D-C236B9E54468}" type="datetimeFigureOut">
              <a:rPr lang="es-CO" smtClean="0"/>
              <a:t>17/06/2024</a:t>
            </a:fld>
            <a:endParaRPr lang="es-CO"/>
          </a:p>
        </p:txBody>
      </p:sp>
      <p:sp>
        <p:nvSpPr>
          <p:cNvPr id="6" name="Marcador de pie de página 5">
            <a:extLst>
              <a:ext uri="{FF2B5EF4-FFF2-40B4-BE49-F238E27FC236}">
                <a16:creationId xmlns:a16="http://schemas.microsoft.com/office/drawing/2014/main" id="{65ADF265-0C0F-4F0F-A2F4-9CD67B6C617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6A07877-E5E8-4ED7-8497-DF782B0DEAF5}"/>
              </a:ext>
            </a:extLst>
          </p:cNvPr>
          <p:cNvSpPr>
            <a:spLocks noGrp="1"/>
          </p:cNvSpPr>
          <p:nvPr>
            <p:ph type="sldNum" sz="quarter" idx="12"/>
          </p:nvPr>
        </p:nvSpPr>
        <p:spPr/>
        <p:txBody>
          <a:bodyPr/>
          <a:lstStyle/>
          <a:p>
            <a:fld id="{F3B4E45C-864D-4B7C-8CBF-6C7601D3533D}" type="slidenum">
              <a:rPr lang="es-CO" smtClean="0"/>
              <a:t>‹Nº›</a:t>
            </a:fld>
            <a:endParaRPr lang="es-CO"/>
          </a:p>
        </p:txBody>
      </p:sp>
    </p:spTree>
    <p:extLst>
      <p:ext uri="{BB962C8B-B14F-4D97-AF65-F5344CB8AC3E}">
        <p14:creationId xmlns:p14="http://schemas.microsoft.com/office/powerpoint/2010/main" val="2133583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706EDC-D4BC-4ED0-9213-61438AF9579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514369B-3E5F-4093-B429-C1B83C34A1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AB47FE25-5F1C-461F-BCCB-164A6DB39EDD}"/>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612A1B89-6980-40C7-972D-303F18EC07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C05EDCDA-8669-438F-BF2B-A8207CFDCFA0}"/>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2D24C219-0E6B-4861-B7B2-1B6540A6F445}"/>
              </a:ext>
            </a:extLst>
          </p:cNvPr>
          <p:cNvSpPr>
            <a:spLocks noGrp="1"/>
          </p:cNvSpPr>
          <p:nvPr>
            <p:ph type="dt" sz="half" idx="10"/>
          </p:nvPr>
        </p:nvSpPr>
        <p:spPr/>
        <p:txBody>
          <a:bodyPr/>
          <a:lstStyle/>
          <a:p>
            <a:fld id="{7E8C74AF-F356-4169-993D-C236B9E54468}" type="datetimeFigureOut">
              <a:rPr lang="es-CO" smtClean="0"/>
              <a:t>17/06/2024</a:t>
            </a:fld>
            <a:endParaRPr lang="es-CO"/>
          </a:p>
        </p:txBody>
      </p:sp>
      <p:sp>
        <p:nvSpPr>
          <p:cNvPr id="8" name="Marcador de pie de página 7">
            <a:extLst>
              <a:ext uri="{FF2B5EF4-FFF2-40B4-BE49-F238E27FC236}">
                <a16:creationId xmlns:a16="http://schemas.microsoft.com/office/drawing/2014/main" id="{3A762F2A-6BD7-4E55-B533-92098735F100}"/>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A57C6126-4258-4A6C-8568-2154C6C2B788}"/>
              </a:ext>
            </a:extLst>
          </p:cNvPr>
          <p:cNvSpPr>
            <a:spLocks noGrp="1"/>
          </p:cNvSpPr>
          <p:nvPr>
            <p:ph type="sldNum" sz="quarter" idx="12"/>
          </p:nvPr>
        </p:nvSpPr>
        <p:spPr/>
        <p:txBody>
          <a:bodyPr/>
          <a:lstStyle/>
          <a:p>
            <a:fld id="{F3B4E45C-864D-4B7C-8CBF-6C7601D3533D}" type="slidenum">
              <a:rPr lang="es-CO" smtClean="0"/>
              <a:t>‹Nº›</a:t>
            </a:fld>
            <a:endParaRPr lang="es-CO"/>
          </a:p>
        </p:txBody>
      </p:sp>
    </p:spTree>
    <p:extLst>
      <p:ext uri="{BB962C8B-B14F-4D97-AF65-F5344CB8AC3E}">
        <p14:creationId xmlns:p14="http://schemas.microsoft.com/office/powerpoint/2010/main" val="3231005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E79258-96A6-4DA6-A791-E0BE0DE15E5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30F289DB-0D2A-4B8D-947E-D0F3A431EB8D}"/>
              </a:ext>
            </a:extLst>
          </p:cNvPr>
          <p:cNvSpPr>
            <a:spLocks noGrp="1"/>
          </p:cNvSpPr>
          <p:nvPr>
            <p:ph type="dt" sz="half" idx="10"/>
          </p:nvPr>
        </p:nvSpPr>
        <p:spPr/>
        <p:txBody>
          <a:bodyPr/>
          <a:lstStyle/>
          <a:p>
            <a:fld id="{7E8C74AF-F356-4169-993D-C236B9E54468}" type="datetimeFigureOut">
              <a:rPr lang="es-CO" smtClean="0"/>
              <a:t>17/06/2024</a:t>
            </a:fld>
            <a:endParaRPr lang="es-CO"/>
          </a:p>
        </p:txBody>
      </p:sp>
      <p:sp>
        <p:nvSpPr>
          <p:cNvPr id="4" name="Marcador de pie de página 3">
            <a:extLst>
              <a:ext uri="{FF2B5EF4-FFF2-40B4-BE49-F238E27FC236}">
                <a16:creationId xmlns:a16="http://schemas.microsoft.com/office/drawing/2014/main" id="{8D90ADA2-DF98-4D9A-9971-9F5AA8AA1532}"/>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1817046D-DFD1-486F-9816-834D5F826C35}"/>
              </a:ext>
            </a:extLst>
          </p:cNvPr>
          <p:cNvSpPr>
            <a:spLocks noGrp="1"/>
          </p:cNvSpPr>
          <p:nvPr>
            <p:ph type="sldNum" sz="quarter" idx="12"/>
          </p:nvPr>
        </p:nvSpPr>
        <p:spPr/>
        <p:txBody>
          <a:bodyPr/>
          <a:lstStyle/>
          <a:p>
            <a:fld id="{F3B4E45C-864D-4B7C-8CBF-6C7601D3533D}" type="slidenum">
              <a:rPr lang="es-CO" smtClean="0"/>
              <a:t>‹Nº›</a:t>
            </a:fld>
            <a:endParaRPr lang="es-CO"/>
          </a:p>
        </p:txBody>
      </p:sp>
    </p:spTree>
    <p:extLst>
      <p:ext uri="{BB962C8B-B14F-4D97-AF65-F5344CB8AC3E}">
        <p14:creationId xmlns:p14="http://schemas.microsoft.com/office/powerpoint/2010/main" val="3948212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FB1526F-086F-4466-A214-73520C814DB4}"/>
              </a:ext>
            </a:extLst>
          </p:cNvPr>
          <p:cNvSpPr>
            <a:spLocks noGrp="1"/>
          </p:cNvSpPr>
          <p:nvPr>
            <p:ph type="dt" sz="half" idx="10"/>
          </p:nvPr>
        </p:nvSpPr>
        <p:spPr/>
        <p:txBody>
          <a:bodyPr/>
          <a:lstStyle/>
          <a:p>
            <a:fld id="{7E8C74AF-F356-4169-993D-C236B9E54468}" type="datetimeFigureOut">
              <a:rPr lang="es-CO" smtClean="0"/>
              <a:t>17/06/2024</a:t>
            </a:fld>
            <a:endParaRPr lang="es-CO"/>
          </a:p>
        </p:txBody>
      </p:sp>
      <p:sp>
        <p:nvSpPr>
          <p:cNvPr id="3" name="Marcador de pie de página 2">
            <a:extLst>
              <a:ext uri="{FF2B5EF4-FFF2-40B4-BE49-F238E27FC236}">
                <a16:creationId xmlns:a16="http://schemas.microsoft.com/office/drawing/2014/main" id="{ECC1176A-0697-4E9D-96A5-92436B313CC8}"/>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1EBF016-B640-422D-924D-53EE15321440}"/>
              </a:ext>
            </a:extLst>
          </p:cNvPr>
          <p:cNvSpPr>
            <a:spLocks noGrp="1"/>
          </p:cNvSpPr>
          <p:nvPr>
            <p:ph type="sldNum" sz="quarter" idx="12"/>
          </p:nvPr>
        </p:nvSpPr>
        <p:spPr/>
        <p:txBody>
          <a:bodyPr/>
          <a:lstStyle/>
          <a:p>
            <a:fld id="{F3B4E45C-864D-4B7C-8CBF-6C7601D3533D}" type="slidenum">
              <a:rPr lang="es-CO" smtClean="0"/>
              <a:t>‹Nº›</a:t>
            </a:fld>
            <a:endParaRPr lang="es-CO"/>
          </a:p>
        </p:txBody>
      </p:sp>
    </p:spTree>
    <p:extLst>
      <p:ext uri="{BB962C8B-B14F-4D97-AF65-F5344CB8AC3E}">
        <p14:creationId xmlns:p14="http://schemas.microsoft.com/office/powerpoint/2010/main" val="2753802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C16F76-7DBF-4C6E-B4BC-409AEC40224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71A1A22-776F-4583-83C1-C56021ABA4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90592377-8CCA-4482-8D57-2C9C34A5F7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8B09F8DC-FCA1-4DB1-AD35-601E857CC5FD}"/>
              </a:ext>
            </a:extLst>
          </p:cNvPr>
          <p:cNvSpPr>
            <a:spLocks noGrp="1"/>
          </p:cNvSpPr>
          <p:nvPr>
            <p:ph type="dt" sz="half" idx="10"/>
          </p:nvPr>
        </p:nvSpPr>
        <p:spPr/>
        <p:txBody>
          <a:bodyPr/>
          <a:lstStyle/>
          <a:p>
            <a:fld id="{7E8C74AF-F356-4169-993D-C236B9E54468}" type="datetimeFigureOut">
              <a:rPr lang="es-CO" smtClean="0"/>
              <a:t>17/06/2024</a:t>
            </a:fld>
            <a:endParaRPr lang="es-CO"/>
          </a:p>
        </p:txBody>
      </p:sp>
      <p:sp>
        <p:nvSpPr>
          <p:cNvPr id="6" name="Marcador de pie de página 5">
            <a:extLst>
              <a:ext uri="{FF2B5EF4-FFF2-40B4-BE49-F238E27FC236}">
                <a16:creationId xmlns:a16="http://schemas.microsoft.com/office/drawing/2014/main" id="{9327E2AA-6AD0-44F9-B9F4-4B981996BB0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80EF6F4-5F60-4B1C-9672-B48DA95DC945}"/>
              </a:ext>
            </a:extLst>
          </p:cNvPr>
          <p:cNvSpPr>
            <a:spLocks noGrp="1"/>
          </p:cNvSpPr>
          <p:nvPr>
            <p:ph type="sldNum" sz="quarter" idx="12"/>
          </p:nvPr>
        </p:nvSpPr>
        <p:spPr/>
        <p:txBody>
          <a:bodyPr/>
          <a:lstStyle/>
          <a:p>
            <a:fld id="{F3B4E45C-864D-4B7C-8CBF-6C7601D3533D}" type="slidenum">
              <a:rPr lang="es-CO" smtClean="0"/>
              <a:t>‹Nº›</a:t>
            </a:fld>
            <a:endParaRPr lang="es-CO"/>
          </a:p>
        </p:txBody>
      </p:sp>
    </p:spTree>
    <p:extLst>
      <p:ext uri="{BB962C8B-B14F-4D97-AF65-F5344CB8AC3E}">
        <p14:creationId xmlns:p14="http://schemas.microsoft.com/office/powerpoint/2010/main" val="1823523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45243B-D3D1-41F8-A9EF-8E9AD54795A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D2BF9550-2E58-4FFE-9B90-00974A0242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DA72014C-90FF-43B6-A056-91B474A9D7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B238D470-89B3-42AE-9729-BE0EE3E1CF82}"/>
              </a:ext>
            </a:extLst>
          </p:cNvPr>
          <p:cNvSpPr>
            <a:spLocks noGrp="1"/>
          </p:cNvSpPr>
          <p:nvPr>
            <p:ph type="dt" sz="half" idx="10"/>
          </p:nvPr>
        </p:nvSpPr>
        <p:spPr/>
        <p:txBody>
          <a:bodyPr/>
          <a:lstStyle/>
          <a:p>
            <a:fld id="{7E8C74AF-F356-4169-993D-C236B9E54468}" type="datetimeFigureOut">
              <a:rPr lang="es-CO" smtClean="0"/>
              <a:t>17/06/2024</a:t>
            </a:fld>
            <a:endParaRPr lang="es-CO"/>
          </a:p>
        </p:txBody>
      </p:sp>
      <p:sp>
        <p:nvSpPr>
          <p:cNvPr id="6" name="Marcador de pie de página 5">
            <a:extLst>
              <a:ext uri="{FF2B5EF4-FFF2-40B4-BE49-F238E27FC236}">
                <a16:creationId xmlns:a16="http://schemas.microsoft.com/office/drawing/2014/main" id="{FC29E7FF-10AC-4DD1-9C9A-A52C571B32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81FF0D1-5CB3-4C05-B175-1825F700AF59}"/>
              </a:ext>
            </a:extLst>
          </p:cNvPr>
          <p:cNvSpPr>
            <a:spLocks noGrp="1"/>
          </p:cNvSpPr>
          <p:nvPr>
            <p:ph type="sldNum" sz="quarter" idx="12"/>
          </p:nvPr>
        </p:nvSpPr>
        <p:spPr/>
        <p:txBody>
          <a:bodyPr/>
          <a:lstStyle/>
          <a:p>
            <a:fld id="{F3B4E45C-864D-4B7C-8CBF-6C7601D3533D}" type="slidenum">
              <a:rPr lang="es-CO" smtClean="0"/>
              <a:t>‹Nº›</a:t>
            </a:fld>
            <a:endParaRPr lang="es-CO"/>
          </a:p>
        </p:txBody>
      </p:sp>
    </p:spTree>
    <p:extLst>
      <p:ext uri="{BB962C8B-B14F-4D97-AF65-F5344CB8AC3E}">
        <p14:creationId xmlns:p14="http://schemas.microsoft.com/office/powerpoint/2010/main" val="3952337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1590C02-36F1-4E33-B2D8-55B1BC8D95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DBD3925-0E36-4CBA-A2DC-2495F417D0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DDC4ABF-4E77-4006-80B6-1266E187D8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8C74AF-F356-4169-993D-C236B9E54468}" type="datetimeFigureOut">
              <a:rPr lang="es-CO" smtClean="0"/>
              <a:t>17/06/2024</a:t>
            </a:fld>
            <a:endParaRPr lang="es-CO"/>
          </a:p>
        </p:txBody>
      </p:sp>
      <p:sp>
        <p:nvSpPr>
          <p:cNvPr id="5" name="Marcador de pie de página 4">
            <a:extLst>
              <a:ext uri="{FF2B5EF4-FFF2-40B4-BE49-F238E27FC236}">
                <a16:creationId xmlns:a16="http://schemas.microsoft.com/office/drawing/2014/main" id="{2CDFE80D-DCF1-4E8D-BDB9-E2D947F472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164DF31F-F786-4F80-8E7C-868D4A27EA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B4E45C-864D-4B7C-8CBF-6C7601D3533D}" type="slidenum">
              <a:rPr lang="es-CO" smtClean="0"/>
              <a:t>‹Nº›</a:t>
            </a:fld>
            <a:endParaRPr lang="es-CO"/>
          </a:p>
        </p:txBody>
      </p:sp>
    </p:spTree>
    <p:extLst>
      <p:ext uri="{BB962C8B-B14F-4D97-AF65-F5344CB8AC3E}">
        <p14:creationId xmlns:p14="http://schemas.microsoft.com/office/powerpoint/2010/main" val="2354016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9.png"/><Relationship Id="rId12"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7.png"/><Relationship Id="rId5" Type="http://schemas.openxmlformats.org/officeDocument/2006/relationships/image" Target="../media/image54.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11.png"/><Relationship Id="rId14" Type="http://schemas.openxmlformats.org/officeDocument/2006/relationships/image" Target="../media/image60.png"/></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33.png"/><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56.pn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72.png"/><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0.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1.png"/><Relationship Id="rId4" Type="http://schemas.openxmlformats.org/officeDocument/2006/relationships/image" Target="../media/image79.png"/></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4.jpg"/><Relationship Id="rId5" Type="http://schemas.openxmlformats.org/officeDocument/2006/relationships/image" Target="../media/image83.jp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1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9.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69.png"/><Relationship Id="rId9" Type="http://schemas.openxmlformats.org/officeDocument/2006/relationships/image" Target="../media/image9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103.png"/></Relationships>
</file>

<file path=ppt/slides/_rels/slide2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106.png"/><Relationship Id="rId4" Type="http://schemas.openxmlformats.org/officeDocument/2006/relationships/image" Target="../media/image105.png"/></Relationships>
</file>

<file path=ppt/slides/_rels/slide2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9.png"/><Relationship Id="rId7"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111.png"/><Relationship Id="rId4" Type="http://schemas.openxmlformats.org/officeDocument/2006/relationships/image" Target="../media/image1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5.png"/></Relationships>
</file>

<file path=ppt/slides/_rels/slide2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9.png"/><Relationship Id="rId11" Type="http://schemas.openxmlformats.org/officeDocument/2006/relationships/image" Target="../media/image87.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png"/><Relationship Id="rId7" Type="http://schemas.openxmlformats.org/officeDocument/2006/relationships/image" Target="../media/image128.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10" Type="http://schemas.openxmlformats.org/officeDocument/2006/relationships/image" Target="../media/image130.png"/><Relationship Id="rId4" Type="http://schemas.openxmlformats.org/officeDocument/2006/relationships/image" Target="../media/image125.png"/><Relationship Id="rId9" Type="http://schemas.openxmlformats.org/officeDocument/2006/relationships/image" Target="../media/image122.png"/></Relationships>
</file>

<file path=ppt/slides/_rels/slide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18" Type="http://schemas.openxmlformats.org/officeDocument/2006/relationships/image" Target="../media/image148.png"/><Relationship Id="rId3" Type="http://schemas.openxmlformats.org/officeDocument/2006/relationships/image" Target="../media/image1.png"/><Relationship Id="rId21" Type="http://schemas.openxmlformats.org/officeDocument/2006/relationships/image" Target="../media/image87.png"/><Relationship Id="rId7" Type="http://schemas.openxmlformats.org/officeDocument/2006/relationships/image" Target="../media/image137.png"/><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image" Target="../media/image133.png"/><Relationship Id="rId16" Type="http://schemas.openxmlformats.org/officeDocument/2006/relationships/image" Target="../media/image146.png"/><Relationship Id="rId20"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5" Type="http://schemas.openxmlformats.org/officeDocument/2006/relationships/image" Target="../media/image145.png"/><Relationship Id="rId23" Type="http://schemas.openxmlformats.org/officeDocument/2006/relationships/image" Target="../media/image151.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 Id="rId22" Type="http://schemas.openxmlformats.org/officeDocument/2006/relationships/image" Target="../media/image150.png"/></Relationships>
</file>

<file path=ppt/slides/_rels/slide29.xml.rels><?xml version="1.0" encoding="UTF-8" standalone="yes"?>
<Relationships xmlns="http://schemas.openxmlformats.org/package/2006/relationships"><Relationship Id="rId8" Type="http://schemas.openxmlformats.org/officeDocument/2006/relationships/image" Target="../media/image157.jpg"/><Relationship Id="rId13" Type="http://schemas.openxmlformats.org/officeDocument/2006/relationships/image" Target="../media/image162.jpg"/><Relationship Id="rId3" Type="http://schemas.openxmlformats.org/officeDocument/2006/relationships/image" Target="../media/image152.jpg"/><Relationship Id="rId7" Type="http://schemas.openxmlformats.org/officeDocument/2006/relationships/image" Target="../media/image156.jpg"/><Relationship Id="rId12" Type="http://schemas.openxmlformats.org/officeDocument/2006/relationships/image" Target="../media/image161.jpg"/><Relationship Id="rId17" Type="http://schemas.openxmlformats.org/officeDocument/2006/relationships/image" Target="../media/image166.jpg"/><Relationship Id="rId2" Type="http://schemas.openxmlformats.org/officeDocument/2006/relationships/image" Target="../media/image1.png"/><Relationship Id="rId16" Type="http://schemas.openxmlformats.org/officeDocument/2006/relationships/image" Target="../media/image165.jpg"/><Relationship Id="rId1" Type="http://schemas.openxmlformats.org/officeDocument/2006/relationships/slideLayout" Target="../slideLayouts/slideLayout2.xml"/><Relationship Id="rId6" Type="http://schemas.openxmlformats.org/officeDocument/2006/relationships/image" Target="../media/image155.jpg"/><Relationship Id="rId11" Type="http://schemas.openxmlformats.org/officeDocument/2006/relationships/image" Target="../media/image160.jpg"/><Relationship Id="rId5" Type="http://schemas.openxmlformats.org/officeDocument/2006/relationships/image" Target="../media/image154.jpg"/><Relationship Id="rId15" Type="http://schemas.openxmlformats.org/officeDocument/2006/relationships/image" Target="../media/image164.jpg"/><Relationship Id="rId10" Type="http://schemas.openxmlformats.org/officeDocument/2006/relationships/image" Target="../media/image159.jpg"/><Relationship Id="rId4" Type="http://schemas.openxmlformats.org/officeDocument/2006/relationships/image" Target="../media/image153.jpg"/><Relationship Id="rId9" Type="http://schemas.openxmlformats.org/officeDocument/2006/relationships/image" Target="../media/image158.jpg"/><Relationship Id="rId14" Type="http://schemas.openxmlformats.org/officeDocument/2006/relationships/image" Target="../media/image163.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8" Type="http://schemas.openxmlformats.org/officeDocument/2006/relationships/image" Target="../media/image173.jpg"/><Relationship Id="rId3" Type="http://schemas.openxmlformats.org/officeDocument/2006/relationships/image" Target="../media/image168.jpg"/><Relationship Id="rId7" Type="http://schemas.openxmlformats.org/officeDocument/2006/relationships/image" Target="../media/image172.jpg"/><Relationship Id="rId2" Type="http://schemas.openxmlformats.org/officeDocument/2006/relationships/image" Target="../media/image167.jpg"/><Relationship Id="rId1" Type="http://schemas.openxmlformats.org/officeDocument/2006/relationships/slideLayout" Target="../slideLayouts/slideLayout2.xml"/><Relationship Id="rId6" Type="http://schemas.openxmlformats.org/officeDocument/2006/relationships/image" Target="../media/image171.jpg"/><Relationship Id="rId11" Type="http://schemas.openxmlformats.org/officeDocument/2006/relationships/image" Target="../media/image1.png"/><Relationship Id="rId5" Type="http://schemas.openxmlformats.org/officeDocument/2006/relationships/image" Target="../media/image170.jpg"/><Relationship Id="rId10" Type="http://schemas.openxmlformats.org/officeDocument/2006/relationships/image" Target="../media/image175.jpg"/><Relationship Id="rId4" Type="http://schemas.openxmlformats.org/officeDocument/2006/relationships/image" Target="../media/image169.jpg"/><Relationship Id="rId9" Type="http://schemas.openxmlformats.org/officeDocument/2006/relationships/image" Target="../media/image174.jp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79.png"/><Relationship Id="rId2" Type="http://schemas.openxmlformats.org/officeDocument/2006/relationships/image" Target="../media/image17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78.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8" Type="http://schemas.openxmlformats.org/officeDocument/2006/relationships/image" Target="../media/image185.jpg"/><Relationship Id="rId13" Type="http://schemas.openxmlformats.org/officeDocument/2006/relationships/image" Target="../media/image189.jpg"/><Relationship Id="rId18" Type="http://schemas.openxmlformats.org/officeDocument/2006/relationships/image" Target="../media/image192.png"/><Relationship Id="rId3" Type="http://schemas.openxmlformats.org/officeDocument/2006/relationships/image" Target="../media/image181.png"/><Relationship Id="rId7" Type="http://schemas.openxmlformats.org/officeDocument/2006/relationships/image" Target="../media/image158.jpg"/><Relationship Id="rId12" Type="http://schemas.openxmlformats.org/officeDocument/2006/relationships/image" Target="../media/image188.jpeg"/><Relationship Id="rId17" Type="http://schemas.openxmlformats.org/officeDocument/2006/relationships/image" Target="../media/image191.png"/><Relationship Id="rId2" Type="http://schemas.openxmlformats.org/officeDocument/2006/relationships/image" Target="../media/image180.png"/><Relationship Id="rId16" Type="http://schemas.openxmlformats.org/officeDocument/2006/relationships/image" Target="../media/image190.png"/><Relationship Id="rId1" Type="http://schemas.openxmlformats.org/officeDocument/2006/relationships/slideLayout" Target="../slideLayouts/slideLayout7.xml"/><Relationship Id="rId6" Type="http://schemas.openxmlformats.org/officeDocument/2006/relationships/image" Target="../media/image184.jpg"/><Relationship Id="rId11" Type="http://schemas.openxmlformats.org/officeDocument/2006/relationships/image" Target="../media/image86.png"/><Relationship Id="rId5" Type="http://schemas.openxmlformats.org/officeDocument/2006/relationships/image" Target="../media/image183.png"/><Relationship Id="rId15" Type="http://schemas.openxmlformats.org/officeDocument/2006/relationships/image" Target="../media/image56.png"/><Relationship Id="rId10" Type="http://schemas.openxmlformats.org/officeDocument/2006/relationships/image" Target="../media/image187.jpg"/><Relationship Id="rId4" Type="http://schemas.openxmlformats.org/officeDocument/2006/relationships/image" Target="../media/image182.png"/><Relationship Id="rId9" Type="http://schemas.openxmlformats.org/officeDocument/2006/relationships/image" Target="../media/image186.png"/><Relationship Id="rId1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94.png"/><Relationship Id="rId5" Type="http://schemas.openxmlformats.org/officeDocument/2006/relationships/image" Target="../media/image125.png"/><Relationship Id="rId10" Type="http://schemas.openxmlformats.org/officeDocument/2006/relationships/image" Target="../media/image122.png"/><Relationship Id="rId4" Type="http://schemas.openxmlformats.org/officeDocument/2006/relationships/image" Target="../media/image1.png"/><Relationship Id="rId9" Type="http://schemas.openxmlformats.org/officeDocument/2006/relationships/image" Target="../media/image130.png"/></Relationships>
</file>

<file path=ppt/slides/_rels/slide3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png"/><Relationship Id="rId7" Type="http://schemas.openxmlformats.org/officeDocument/2006/relationships/image" Target="../media/image198.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37.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206.png"/><Relationship Id="rId18" Type="http://schemas.openxmlformats.org/officeDocument/2006/relationships/image" Target="../media/image210.png"/><Relationship Id="rId3" Type="http://schemas.openxmlformats.org/officeDocument/2006/relationships/image" Target="../media/image139.png"/><Relationship Id="rId7" Type="http://schemas.openxmlformats.org/officeDocument/2006/relationships/image" Target="../media/image201.png"/><Relationship Id="rId12" Type="http://schemas.openxmlformats.org/officeDocument/2006/relationships/image" Target="../media/image205.png"/><Relationship Id="rId17" Type="http://schemas.openxmlformats.org/officeDocument/2006/relationships/image" Target="../media/image56.png"/><Relationship Id="rId2" Type="http://schemas.openxmlformats.org/officeDocument/2006/relationships/image" Target="../media/image1.png"/><Relationship Id="rId16"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04.png"/><Relationship Id="rId5" Type="http://schemas.openxmlformats.org/officeDocument/2006/relationships/image" Target="../media/image199.png"/><Relationship Id="rId15" Type="http://schemas.openxmlformats.org/officeDocument/2006/relationships/image" Target="../media/image208.png"/><Relationship Id="rId10" Type="http://schemas.openxmlformats.org/officeDocument/2006/relationships/image" Target="../media/image203.png"/><Relationship Id="rId4" Type="http://schemas.openxmlformats.org/officeDocument/2006/relationships/image" Target="../media/image87.png"/><Relationship Id="rId9" Type="http://schemas.openxmlformats.org/officeDocument/2006/relationships/image" Target="../media/image202.png"/><Relationship Id="rId14" Type="http://schemas.openxmlformats.org/officeDocument/2006/relationships/image" Target="../media/image207.png"/></Relationships>
</file>

<file path=ppt/slides/_rels/slide3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3.png"/><Relationship Id="rId4" Type="http://schemas.openxmlformats.org/officeDocument/2006/relationships/image" Target="../media/image212.png"/></Relationships>
</file>

<file path=ppt/slides/_rels/slide39.xml.rels><?xml version="1.0" encoding="UTF-8" standalone="yes"?>
<Relationships xmlns="http://schemas.openxmlformats.org/package/2006/relationships"><Relationship Id="rId8" Type="http://schemas.openxmlformats.org/officeDocument/2006/relationships/image" Target="../media/image157.jpg"/><Relationship Id="rId13" Type="http://schemas.openxmlformats.org/officeDocument/2006/relationships/image" Target="../media/image218.png"/><Relationship Id="rId3" Type="http://schemas.openxmlformats.org/officeDocument/2006/relationships/image" Target="../media/image152.jpg"/><Relationship Id="rId7" Type="http://schemas.openxmlformats.org/officeDocument/2006/relationships/image" Target="../media/image156.jpg"/><Relationship Id="rId12" Type="http://schemas.openxmlformats.org/officeDocument/2006/relationships/image" Target="../media/image217.jpeg"/><Relationship Id="rId17" Type="http://schemas.openxmlformats.org/officeDocument/2006/relationships/image" Target="../media/image222.jpg"/><Relationship Id="rId2" Type="http://schemas.openxmlformats.org/officeDocument/2006/relationships/image" Target="../media/image1.png"/><Relationship Id="rId16" Type="http://schemas.openxmlformats.org/officeDocument/2006/relationships/image" Target="../media/image221.jpeg"/><Relationship Id="rId1" Type="http://schemas.openxmlformats.org/officeDocument/2006/relationships/slideLayout" Target="../slideLayouts/slideLayout2.xml"/><Relationship Id="rId6" Type="http://schemas.openxmlformats.org/officeDocument/2006/relationships/image" Target="../media/image155.jpg"/><Relationship Id="rId11" Type="http://schemas.openxmlformats.org/officeDocument/2006/relationships/image" Target="../media/image216.jpeg"/><Relationship Id="rId5" Type="http://schemas.openxmlformats.org/officeDocument/2006/relationships/image" Target="../media/image154.jpg"/><Relationship Id="rId15" Type="http://schemas.openxmlformats.org/officeDocument/2006/relationships/image" Target="../media/image220.jpg"/><Relationship Id="rId10" Type="http://schemas.openxmlformats.org/officeDocument/2006/relationships/image" Target="../media/image215.jpg"/><Relationship Id="rId4" Type="http://schemas.openxmlformats.org/officeDocument/2006/relationships/image" Target="../media/image153.jpg"/><Relationship Id="rId9" Type="http://schemas.openxmlformats.org/officeDocument/2006/relationships/image" Target="../media/image214.jpg"/><Relationship Id="rId14" Type="http://schemas.openxmlformats.org/officeDocument/2006/relationships/image" Target="../media/image219.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41.xml.rels><?xml version="1.0" encoding="UTF-8" standalone="yes"?>
<Relationships xmlns="http://schemas.openxmlformats.org/package/2006/relationships"><Relationship Id="rId3" Type="http://schemas.openxmlformats.org/officeDocument/2006/relationships/image" Target="../media/image225.png"/><Relationship Id="rId7"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63.png"/><Relationship Id="rId4" Type="http://schemas.openxmlformats.org/officeDocument/2006/relationships/image" Target="../media/image226.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22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69.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236.png"/><Relationship Id="rId18" Type="http://schemas.openxmlformats.org/officeDocument/2006/relationships/image" Target="../media/image21.png"/><Relationship Id="rId3" Type="http://schemas.openxmlformats.org/officeDocument/2006/relationships/image" Target="../media/image230.png"/><Relationship Id="rId7" Type="http://schemas.openxmlformats.org/officeDocument/2006/relationships/image" Target="../media/image232.png"/><Relationship Id="rId12" Type="http://schemas.openxmlformats.org/officeDocument/2006/relationships/image" Target="../media/image235.png"/><Relationship Id="rId17" Type="http://schemas.openxmlformats.org/officeDocument/2006/relationships/image" Target="../media/image239.png"/><Relationship Id="rId2" Type="http://schemas.openxmlformats.org/officeDocument/2006/relationships/image" Target="../media/image229.jpeg"/><Relationship Id="rId16"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231.png"/><Relationship Id="rId11" Type="http://schemas.openxmlformats.org/officeDocument/2006/relationships/image" Target="../media/image234.png"/><Relationship Id="rId5" Type="http://schemas.openxmlformats.org/officeDocument/2006/relationships/image" Target="../media/image90.png"/><Relationship Id="rId15" Type="http://schemas.openxmlformats.org/officeDocument/2006/relationships/image" Target="../media/image238.png"/><Relationship Id="rId10" Type="http://schemas.openxmlformats.org/officeDocument/2006/relationships/image" Target="../media/image87.png"/><Relationship Id="rId19" Type="http://schemas.openxmlformats.org/officeDocument/2006/relationships/image" Target="../media/image178.png"/><Relationship Id="rId4" Type="http://schemas.openxmlformats.org/officeDocument/2006/relationships/image" Target="../media/image1.png"/><Relationship Id="rId9" Type="http://schemas.openxmlformats.org/officeDocument/2006/relationships/image" Target="../media/image233.jpeg"/><Relationship Id="rId14" Type="http://schemas.openxmlformats.org/officeDocument/2006/relationships/image" Target="../media/image237.png"/></Relationships>
</file>

<file path=ppt/slides/_rels/slide4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42.png"/><Relationship Id="rId4" Type="http://schemas.openxmlformats.org/officeDocument/2006/relationships/image" Target="../media/image241.png"/></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2.png"/><Relationship Id="rId7" Type="http://schemas.openxmlformats.org/officeDocument/2006/relationships/image" Target="../media/image1.png"/><Relationship Id="rId12" Type="http://schemas.openxmlformats.org/officeDocument/2006/relationships/image" Target="../media/image13.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12.png"/><Relationship Id="rId5" Type="http://schemas.openxmlformats.org/officeDocument/2006/relationships/image" Target="../media/image44.png"/><Relationship Id="rId10" Type="http://schemas.openxmlformats.org/officeDocument/2006/relationships/image" Target="../media/image11.png"/><Relationship Id="rId4" Type="http://schemas.openxmlformats.org/officeDocument/2006/relationships/image" Target="../media/image43.png"/><Relationship Id="rId9" Type="http://schemas.openxmlformats.org/officeDocument/2006/relationships/image" Target="../media/image10.png"/><Relationship Id="rId1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7.png"/><Relationship Id="rId7" Type="http://schemas.openxmlformats.org/officeDocument/2006/relationships/image" Target="../media/image50.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png"/><Relationship Id="rId10" Type="http://schemas.openxmlformats.org/officeDocument/2006/relationships/image" Target="../media/image29.png"/><Relationship Id="rId4" Type="http://schemas.openxmlformats.org/officeDocument/2006/relationships/image" Target="../media/image31.png"/><Relationship Id="rId9"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n 7"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1693233-9CD7-496A-9F26-7282480BCF8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137903" y="3137537"/>
            <a:ext cx="1916192" cy="582926"/>
          </a:xfrm>
          <a:prstGeom prst="rect">
            <a:avLst/>
          </a:prstGeom>
          <a:noFill/>
        </p:spPr>
      </p:pic>
      <p:sp>
        <p:nvSpPr>
          <p:cNvPr id="10" name="Google Shape;90;p15">
            <a:extLst>
              <a:ext uri="{FF2B5EF4-FFF2-40B4-BE49-F238E27FC236}">
                <a16:creationId xmlns:a16="http://schemas.microsoft.com/office/drawing/2014/main" id="{97D008C1-C892-4893-B572-A56016022A5A}"/>
              </a:ext>
            </a:extLst>
          </p:cNvPr>
          <p:cNvSpPr txBox="1">
            <a:spLocks/>
          </p:cNvSpPr>
          <p:nvPr/>
        </p:nvSpPr>
        <p:spPr>
          <a:xfrm>
            <a:off x="4432438" y="3877463"/>
            <a:ext cx="3327122" cy="582925"/>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s-CO" sz="2800" dirty="0">
                <a:solidFill>
                  <a:schemeClr val="bg1">
                    <a:lumMod val="10000"/>
                  </a:schemeClr>
                </a:solidFill>
                <a:latin typeface="Bahnschrift Light" panose="020B0502040204020203" pitchFamily="34" charset="0"/>
              </a:rPr>
              <a:t>MODELO YOLOV8</a:t>
            </a:r>
          </a:p>
        </p:txBody>
      </p:sp>
      <p:sp>
        <p:nvSpPr>
          <p:cNvPr id="12" name="Google Shape;91;p15">
            <a:extLst>
              <a:ext uri="{FF2B5EF4-FFF2-40B4-BE49-F238E27FC236}">
                <a16:creationId xmlns:a16="http://schemas.microsoft.com/office/drawing/2014/main" id="{64BA0D26-AC55-4BC9-8A7D-1C68F96EF1AF}"/>
              </a:ext>
            </a:extLst>
          </p:cNvPr>
          <p:cNvSpPr txBox="1">
            <a:spLocks/>
          </p:cNvSpPr>
          <p:nvPr/>
        </p:nvSpPr>
        <p:spPr>
          <a:xfrm>
            <a:off x="3945023" y="4168926"/>
            <a:ext cx="4301952" cy="579394"/>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1800" dirty="0">
                <a:solidFill>
                  <a:schemeClr val="bg1">
                    <a:lumMod val="10000"/>
                  </a:schemeClr>
                </a:solidFill>
                <a:latin typeface="Times New Roman" panose="02020603050405020304" pitchFamily="18" charset="0"/>
                <a:ea typeface="Akatab" panose="020B0604020202020204" charset="0"/>
                <a:cs typeface="Times New Roman" panose="02020603050405020304" pitchFamily="18" charset="0"/>
              </a:rPr>
              <a:t>Visión general de la estructura operativa</a:t>
            </a:r>
          </a:p>
        </p:txBody>
      </p:sp>
    </p:spTree>
    <p:extLst>
      <p:ext uri="{BB962C8B-B14F-4D97-AF65-F5344CB8AC3E}">
        <p14:creationId xmlns:p14="http://schemas.microsoft.com/office/powerpoint/2010/main" val="3551009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a:extLst>
              <a:ext uri="{FF2B5EF4-FFF2-40B4-BE49-F238E27FC236}">
                <a16:creationId xmlns:a16="http://schemas.microsoft.com/office/drawing/2014/main" id="{75361CA9-330A-49E6-866F-0C99A805B060}"/>
              </a:ext>
            </a:extLst>
          </p:cNvPr>
          <p:cNvSpPr txBox="1"/>
          <p:nvPr/>
        </p:nvSpPr>
        <p:spPr>
          <a:xfrm>
            <a:off x="419281" y="1147141"/>
            <a:ext cx="10236200" cy="338554"/>
          </a:xfrm>
          <a:prstGeom prst="rect">
            <a:avLst/>
          </a:prstGeom>
          <a:noFill/>
        </p:spPr>
        <p:txBody>
          <a:bodyPr wrap="square" rtlCol="0">
            <a:spAutoFit/>
          </a:bodyPr>
          <a:lstStyle/>
          <a:p>
            <a:r>
              <a:rPr lang="es-MX" sz="1600" dirty="0">
                <a:latin typeface="Times New Roman" panose="02020603050405020304" pitchFamily="18" charset="0"/>
                <a:cs typeface="Times New Roman" panose="02020603050405020304" pitchFamily="18" charset="0"/>
              </a:rPr>
              <a:t>Es imperativo reestructurar la carpeta </a:t>
            </a:r>
            <a:r>
              <a:rPr lang="es-MX" sz="1600" dirty="0" err="1">
                <a:latin typeface="Times New Roman" panose="02020603050405020304" pitchFamily="18" charset="0"/>
                <a:cs typeface="Times New Roman" panose="02020603050405020304" pitchFamily="18" charset="0"/>
              </a:rPr>
              <a:t>YOLODataset</a:t>
            </a:r>
            <a:r>
              <a:rPr lang="es-MX" sz="1600" dirty="0">
                <a:latin typeface="Times New Roman" panose="02020603050405020304" pitchFamily="18" charset="0"/>
                <a:cs typeface="Times New Roman" panose="02020603050405020304" pitchFamily="18" charset="0"/>
              </a:rPr>
              <a:t> para facilitar su gestión durante el proceso de entrenamiento.</a:t>
            </a:r>
            <a:endParaRPr lang="es-CO" sz="1600" dirty="0">
              <a:latin typeface="Times New Roman" panose="02020603050405020304" pitchFamily="18" charset="0"/>
              <a:cs typeface="Times New Roman" panose="02020603050405020304" pitchFamily="18" charset="0"/>
            </a:endParaRPr>
          </a:p>
        </p:txBody>
      </p:sp>
      <p:pic>
        <p:nvPicPr>
          <p:cNvPr id="10" name="Imagen 9"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90965A10-7B36-48BA-8E05-CCCBAC5DC4BC}"/>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16" name="Google Shape;225;p22">
            <a:extLst>
              <a:ext uri="{FF2B5EF4-FFF2-40B4-BE49-F238E27FC236}">
                <a16:creationId xmlns:a16="http://schemas.microsoft.com/office/drawing/2014/main" id="{E9B40962-B7A1-4D9B-BB05-5D075DC200E6}"/>
              </a:ext>
            </a:extLst>
          </p:cNvPr>
          <p:cNvSpPr/>
          <p:nvPr/>
        </p:nvSpPr>
        <p:spPr>
          <a:xfrm>
            <a:off x="1804574" y="4085195"/>
            <a:ext cx="45719" cy="310200"/>
          </a:xfrm>
          <a:prstGeom prst="rect">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7;p22">
            <a:extLst>
              <a:ext uri="{FF2B5EF4-FFF2-40B4-BE49-F238E27FC236}">
                <a16:creationId xmlns:a16="http://schemas.microsoft.com/office/drawing/2014/main" id="{B4CA3D15-4AC7-41C1-BE99-0ABD59CA3592}"/>
              </a:ext>
            </a:extLst>
          </p:cNvPr>
          <p:cNvSpPr/>
          <p:nvPr/>
        </p:nvSpPr>
        <p:spPr>
          <a:xfrm flipH="1">
            <a:off x="10121591" y="4085195"/>
            <a:ext cx="45719" cy="312000"/>
          </a:xfrm>
          <a:prstGeom prst="rect">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8;p22">
            <a:extLst>
              <a:ext uri="{FF2B5EF4-FFF2-40B4-BE49-F238E27FC236}">
                <a16:creationId xmlns:a16="http://schemas.microsoft.com/office/drawing/2014/main" id="{6065D158-CC6B-4F20-8E79-33F861ECC0A1}"/>
              </a:ext>
            </a:extLst>
          </p:cNvPr>
          <p:cNvCxnSpPr>
            <a:cxnSpLocks/>
            <a:stCxn id="16" idx="3"/>
            <a:endCxn id="46" idx="0"/>
          </p:cNvCxnSpPr>
          <p:nvPr/>
        </p:nvCxnSpPr>
        <p:spPr>
          <a:xfrm>
            <a:off x="1850293" y="4240295"/>
            <a:ext cx="8286746" cy="158633"/>
          </a:xfrm>
          <a:prstGeom prst="bentConnector2">
            <a:avLst/>
          </a:prstGeom>
          <a:noFill/>
          <a:ln w="9525" cap="flat" cmpd="sng">
            <a:solidFill>
              <a:schemeClr val="bg1">
                <a:lumMod val="65000"/>
              </a:schemeClr>
            </a:solidFill>
            <a:prstDash val="solid"/>
            <a:round/>
            <a:headEnd type="none" w="med" len="med"/>
            <a:tailEnd type="none" w="med" len="med"/>
          </a:ln>
        </p:spPr>
      </p:cxnSp>
      <p:sp>
        <p:nvSpPr>
          <p:cNvPr id="24" name="Google Shape;230;p22">
            <a:extLst>
              <a:ext uri="{FF2B5EF4-FFF2-40B4-BE49-F238E27FC236}">
                <a16:creationId xmlns:a16="http://schemas.microsoft.com/office/drawing/2014/main" id="{E6470654-F6CE-40AD-8E86-F50B9E6381AB}"/>
              </a:ext>
            </a:extLst>
          </p:cNvPr>
          <p:cNvSpPr/>
          <p:nvPr/>
        </p:nvSpPr>
        <p:spPr>
          <a:xfrm>
            <a:off x="6075925" y="4075576"/>
            <a:ext cx="45719" cy="310200"/>
          </a:xfrm>
          <a:prstGeom prst="rect">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232;p22">
            <a:extLst>
              <a:ext uri="{FF2B5EF4-FFF2-40B4-BE49-F238E27FC236}">
                <a16:creationId xmlns:a16="http://schemas.microsoft.com/office/drawing/2014/main" id="{6A0EAE22-83F3-4998-B67C-F6978033F683}"/>
              </a:ext>
            </a:extLst>
          </p:cNvPr>
          <p:cNvCxnSpPr>
            <a:cxnSpLocks/>
            <a:stCxn id="16" idx="1"/>
          </p:cNvCxnSpPr>
          <p:nvPr/>
        </p:nvCxnSpPr>
        <p:spPr>
          <a:xfrm flipH="1">
            <a:off x="951674" y="4240295"/>
            <a:ext cx="852900" cy="900"/>
          </a:xfrm>
          <a:prstGeom prst="straightConnector1">
            <a:avLst/>
          </a:prstGeom>
          <a:noFill/>
          <a:ln w="9525" cap="flat" cmpd="sng">
            <a:solidFill>
              <a:schemeClr val="bg1">
                <a:lumMod val="65000"/>
              </a:schemeClr>
            </a:solidFill>
            <a:prstDash val="solid"/>
            <a:round/>
            <a:headEnd type="none" w="med" len="med"/>
            <a:tailEnd type="diamond" w="med" len="med"/>
          </a:ln>
        </p:spPr>
      </p:cxnSp>
      <p:cxnSp>
        <p:nvCxnSpPr>
          <p:cNvPr id="27" name="Google Shape;233;p22">
            <a:extLst>
              <a:ext uri="{FF2B5EF4-FFF2-40B4-BE49-F238E27FC236}">
                <a16:creationId xmlns:a16="http://schemas.microsoft.com/office/drawing/2014/main" id="{D20A05F5-85F4-4A72-B331-BC59AEA90DD3}"/>
              </a:ext>
            </a:extLst>
          </p:cNvPr>
          <p:cNvCxnSpPr>
            <a:cxnSpLocks/>
            <a:endCxn id="21" idx="3"/>
          </p:cNvCxnSpPr>
          <p:nvPr/>
        </p:nvCxnSpPr>
        <p:spPr>
          <a:xfrm flipH="1">
            <a:off x="10121591" y="4241195"/>
            <a:ext cx="1178246" cy="0"/>
          </a:xfrm>
          <a:prstGeom prst="straightConnector1">
            <a:avLst/>
          </a:prstGeom>
          <a:noFill/>
          <a:ln w="9525" cap="flat" cmpd="sng">
            <a:solidFill>
              <a:schemeClr val="bg1">
                <a:lumMod val="65000"/>
              </a:schemeClr>
            </a:solidFill>
            <a:prstDash val="solid"/>
            <a:round/>
            <a:headEnd type="diamond" w="med" len="med"/>
            <a:tailEnd type="none" w="med" len="med"/>
          </a:ln>
        </p:spPr>
      </p:cxnSp>
      <p:pic>
        <p:nvPicPr>
          <p:cNvPr id="32" name="Imagen 31">
            <a:extLst>
              <a:ext uri="{FF2B5EF4-FFF2-40B4-BE49-F238E27FC236}">
                <a16:creationId xmlns:a16="http://schemas.microsoft.com/office/drawing/2014/main" id="{9355DA73-3F5E-4C4D-88DC-E1E6321F127D}"/>
              </a:ext>
            </a:extLst>
          </p:cNvPr>
          <p:cNvPicPr/>
          <p:nvPr/>
        </p:nvPicPr>
        <p:blipFill>
          <a:blip r:embed="rId3"/>
          <a:stretch>
            <a:fillRect/>
          </a:stretch>
        </p:blipFill>
        <p:spPr>
          <a:xfrm>
            <a:off x="503843" y="1590656"/>
            <a:ext cx="3131495" cy="1697802"/>
          </a:xfrm>
          <a:prstGeom prst="rect">
            <a:avLst/>
          </a:prstGeom>
        </p:spPr>
      </p:pic>
      <p:pic>
        <p:nvPicPr>
          <p:cNvPr id="33" name="Imagen 32">
            <a:extLst>
              <a:ext uri="{FF2B5EF4-FFF2-40B4-BE49-F238E27FC236}">
                <a16:creationId xmlns:a16="http://schemas.microsoft.com/office/drawing/2014/main" id="{E6F6903B-4882-4A7A-93C2-B410E79B7323}"/>
              </a:ext>
            </a:extLst>
          </p:cNvPr>
          <p:cNvPicPr/>
          <p:nvPr/>
        </p:nvPicPr>
        <p:blipFill>
          <a:blip r:embed="rId4"/>
          <a:stretch>
            <a:fillRect/>
          </a:stretch>
        </p:blipFill>
        <p:spPr>
          <a:xfrm>
            <a:off x="4391406" y="1590656"/>
            <a:ext cx="3445863" cy="1697802"/>
          </a:xfrm>
          <a:prstGeom prst="rect">
            <a:avLst/>
          </a:prstGeom>
        </p:spPr>
      </p:pic>
      <p:pic>
        <p:nvPicPr>
          <p:cNvPr id="34" name="Imagen 33">
            <a:extLst>
              <a:ext uri="{FF2B5EF4-FFF2-40B4-BE49-F238E27FC236}">
                <a16:creationId xmlns:a16="http://schemas.microsoft.com/office/drawing/2014/main" id="{5B1A90A7-CC60-4BA1-8D25-5981180426B5}"/>
              </a:ext>
            </a:extLst>
          </p:cNvPr>
          <p:cNvPicPr/>
          <p:nvPr/>
        </p:nvPicPr>
        <p:blipFill>
          <a:blip r:embed="rId5"/>
          <a:stretch>
            <a:fillRect/>
          </a:stretch>
        </p:blipFill>
        <p:spPr>
          <a:xfrm>
            <a:off x="8374102" y="1590656"/>
            <a:ext cx="3445862" cy="1715840"/>
          </a:xfrm>
          <a:prstGeom prst="rect">
            <a:avLst/>
          </a:prstGeom>
        </p:spPr>
      </p:pic>
      <p:grpSp>
        <p:nvGrpSpPr>
          <p:cNvPr id="35" name="Google Shape;238;p22">
            <a:extLst>
              <a:ext uri="{FF2B5EF4-FFF2-40B4-BE49-F238E27FC236}">
                <a16:creationId xmlns:a16="http://schemas.microsoft.com/office/drawing/2014/main" id="{AF4BBDEC-C22F-4E94-9624-8BD01FB93A86}"/>
              </a:ext>
            </a:extLst>
          </p:cNvPr>
          <p:cNvGrpSpPr/>
          <p:nvPr/>
        </p:nvGrpSpPr>
        <p:grpSpPr>
          <a:xfrm>
            <a:off x="460267" y="3749589"/>
            <a:ext cx="3205364" cy="1698403"/>
            <a:chOff x="1073033" y="2180738"/>
            <a:chExt cx="1750720" cy="1596052"/>
          </a:xfrm>
        </p:grpSpPr>
        <p:sp>
          <p:nvSpPr>
            <p:cNvPr id="37" name="Google Shape;240;p22">
              <a:extLst>
                <a:ext uri="{FF2B5EF4-FFF2-40B4-BE49-F238E27FC236}">
                  <a16:creationId xmlns:a16="http://schemas.microsoft.com/office/drawing/2014/main" id="{32D40190-734A-4248-8FB4-4804F92F84A0}"/>
                </a:ext>
              </a:extLst>
            </p:cNvPr>
            <p:cNvSpPr txBox="1"/>
            <p:nvPr/>
          </p:nvSpPr>
          <p:spPr>
            <a:xfrm>
              <a:off x="1073033" y="2180738"/>
              <a:ext cx="1750720" cy="312508"/>
            </a:xfrm>
            <a:prstGeom prst="rect">
              <a:avLst/>
            </a:prstGeom>
            <a:noFill/>
            <a:ln>
              <a:noFill/>
            </a:ln>
          </p:spPr>
          <p:txBody>
            <a:bodyPr spcFirstLastPara="1" wrap="square" lIns="91425" tIns="91425" rIns="91425" bIns="91425" anchor="b" anchorCtr="0">
              <a:noAutofit/>
            </a:bodyPr>
            <a:lstStyle/>
            <a:p>
              <a:pPr lvl="0" algn="ctr"/>
              <a:r>
                <a:rPr lang="es-MX" sz="1200" b="1" dirty="0">
                  <a:latin typeface="Bell MT" panose="02020503060305020303" pitchFamily="18" charset="0"/>
                </a:rPr>
                <a:t>Reestructuración de Datos de </a:t>
              </a:r>
              <a:r>
                <a:rPr lang="es-MX" sz="1200" b="1" dirty="0" err="1">
                  <a:latin typeface="Bell MT" panose="02020503060305020303" pitchFamily="18" charset="0"/>
                </a:rPr>
                <a:t>YOLODataset</a:t>
              </a:r>
              <a:endParaRPr sz="1100" b="1" dirty="0">
                <a:solidFill>
                  <a:schemeClr val="dk1"/>
                </a:solidFill>
                <a:latin typeface="Bell MT" panose="02020503060305020303" pitchFamily="18" charset="0"/>
                <a:ea typeface="Noto Serif Ethiopic"/>
                <a:cs typeface="Noto Serif Ethiopic"/>
                <a:sym typeface="Noto Serif Ethiopic"/>
              </a:endParaRPr>
            </a:p>
          </p:txBody>
        </p:sp>
        <p:sp>
          <p:nvSpPr>
            <p:cNvPr id="38" name="Google Shape;241;p22">
              <a:extLst>
                <a:ext uri="{FF2B5EF4-FFF2-40B4-BE49-F238E27FC236}">
                  <a16:creationId xmlns:a16="http://schemas.microsoft.com/office/drawing/2014/main" id="{A338608C-7CE6-43C9-8D47-174A06594982}"/>
                </a:ext>
              </a:extLst>
            </p:cNvPr>
            <p:cNvSpPr txBox="1"/>
            <p:nvPr/>
          </p:nvSpPr>
          <p:spPr>
            <a:xfrm>
              <a:off x="1128047" y="2833290"/>
              <a:ext cx="1695706" cy="943500"/>
            </a:xfrm>
            <a:prstGeom prst="rect">
              <a:avLst/>
            </a:prstGeom>
            <a:noFill/>
            <a:ln>
              <a:noFill/>
            </a:ln>
          </p:spPr>
          <p:txBody>
            <a:bodyPr spcFirstLastPara="1" wrap="square" lIns="91425" tIns="91425" rIns="91425" bIns="91425" anchor="t" anchorCtr="0">
              <a:noAutofit/>
            </a:bodyPr>
            <a:lstStyle/>
            <a:p>
              <a:pPr lvl="0" algn="just"/>
              <a:br>
                <a:rPr lang="es-MX" sz="400" dirty="0">
                  <a:latin typeface="Times New Roman" panose="02020603050405020304" pitchFamily="18" charset="0"/>
                  <a:cs typeface="Times New Roman" panose="02020603050405020304" pitchFamily="18" charset="0"/>
                </a:rPr>
              </a:br>
              <a:r>
                <a:rPr lang="es-MX" sz="1000" dirty="0">
                  <a:latin typeface="Times New Roman" panose="02020603050405020304" pitchFamily="18" charset="0"/>
                  <a:cs typeface="Times New Roman" panose="02020603050405020304" pitchFamily="18" charset="0"/>
                </a:rPr>
                <a:t>Esta función llevará a cabo el procesamiento de los datos de las subcarpetas, eliminando las carpetas de prueba (test), validación (val) y entrenamiento (</a:t>
              </a:r>
              <a:r>
                <a:rPr lang="es-MX" sz="1000" dirty="0" err="1">
                  <a:latin typeface="Times New Roman" panose="02020603050405020304" pitchFamily="18" charset="0"/>
                  <a:cs typeface="Times New Roman" panose="02020603050405020304" pitchFamily="18" charset="0"/>
                </a:rPr>
                <a:t>train</a:t>
              </a:r>
              <a:r>
                <a:rPr lang="es-MX" sz="1000" dirty="0">
                  <a:latin typeface="Times New Roman" panose="02020603050405020304" pitchFamily="18" charset="0"/>
                  <a:cs typeface="Times New Roman" panose="02020603050405020304" pitchFamily="18" charset="0"/>
                </a:rPr>
                <a:t>), y extrayendo su contenido hacia la carpeta que las engloba.</a:t>
              </a:r>
              <a:endParaRPr sz="400" dirty="0">
                <a:solidFill>
                  <a:schemeClr val="dk1"/>
                </a:solidFill>
                <a:latin typeface="Times New Roman" panose="02020603050405020304" pitchFamily="18" charset="0"/>
                <a:ea typeface="Akatab"/>
                <a:cs typeface="Times New Roman" panose="02020603050405020304" pitchFamily="18" charset="0"/>
                <a:sym typeface="Akatab"/>
              </a:endParaRPr>
            </a:p>
          </p:txBody>
        </p:sp>
      </p:grpSp>
      <p:grpSp>
        <p:nvGrpSpPr>
          <p:cNvPr id="39" name="Google Shape;238;p22">
            <a:extLst>
              <a:ext uri="{FF2B5EF4-FFF2-40B4-BE49-F238E27FC236}">
                <a16:creationId xmlns:a16="http://schemas.microsoft.com/office/drawing/2014/main" id="{1A20FD2F-4F8A-4203-A3C0-9917F44C24DE}"/>
              </a:ext>
            </a:extLst>
          </p:cNvPr>
          <p:cNvGrpSpPr/>
          <p:nvPr/>
        </p:nvGrpSpPr>
        <p:grpSpPr>
          <a:xfrm>
            <a:off x="4153301" y="3762763"/>
            <a:ext cx="3922071" cy="1454837"/>
            <a:chOff x="775175" y="2339931"/>
            <a:chExt cx="1745668" cy="1820222"/>
          </a:xfrm>
        </p:grpSpPr>
        <p:sp>
          <p:nvSpPr>
            <p:cNvPr id="41" name="Google Shape;240;p22">
              <a:extLst>
                <a:ext uri="{FF2B5EF4-FFF2-40B4-BE49-F238E27FC236}">
                  <a16:creationId xmlns:a16="http://schemas.microsoft.com/office/drawing/2014/main" id="{81D8B773-6B2B-4026-BCAD-227DD73BF17C}"/>
                </a:ext>
              </a:extLst>
            </p:cNvPr>
            <p:cNvSpPr txBox="1"/>
            <p:nvPr/>
          </p:nvSpPr>
          <p:spPr>
            <a:xfrm>
              <a:off x="807557" y="2339931"/>
              <a:ext cx="1707870" cy="521100"/>
            </a:xfrm>
            <a:prstGeom prst="rect">
              <a:avLst/>
            </a:prstGeom>
            <a:noFill/>
            <a:ln>
              <a:noFill/>
            </a:ln>
          </p:spPr>
          <p:txBody>
            <a:bodyPr spcFirstLastPara="1" wrap="square" lIns="91425" tIns="91425" rIns="91425" bIns="91425" anchor="b" anchorCtr="0">
              <a:noAutofit/>
            </a:bodyPr>
            <a:lstStyle/>
            <a:p>
              <a:pPr algn="ctr"/>
              <a:r>
                <a:rPr lang="es-MX" sz="1200" b="1" dirty="0">
                  <a:latin typeface="Bell MT" panose="02020503060305020303" pitchFamily="18" charset="0"/>
                </a:rPr>
                <a:t>División de Procesos: Configuración y Subida de Datos</a:t>
              </a:r>
              <a:endParaRPr sz="1200" b="1" dirty="0">
                <a:latin typeface="Bell MT" panose="02020503060305020303" pitchFamily="18" charset="0"/>
                <a:sym typeface="Noto Serif Ethiopic"/>
              </a:endParaRPr>
            </a:p>
          </p:txBody>
        </p:sp>
        <p:sp>
          <p:nvSpPr>
            <p:cNvPr id="42" name="Google Shape;241;p22">
              <a:extLst>
                <a:ext uri="{FF2B5EF4-FFF2-40B4-BE49-F238E27FC236}">
                  <a16:creationId xmlns:a16="http://schemas.microsoft.com/office/drawing/2014/main" id="{5D2609E1-980A-4266-A129-BEF61F5DD1A4}"/>
                </a:ext>
              </a:extLst>
            </p:cNvPr>
            <p:cNvSpPr txBox="1"/>
            <p:nvPr/>
          </p:nvSpPr>
          <p:spPr>
            <a:xfrm>
              <a:off x="775175" y="3216653"/>
              <a:ext cx="1745668" cy="943500"/>
            </a:xfrm>
            <a:prstGeom prst="rect">
              <a:avLst/>
            </a:prstGeom>
            <a:noFill/>
            <a:ln>
              <a:noFill/>
            </a:ln>
          </p:spPr>
          <p:txBody>
            <a:bodyPr spcFirstLastPara="1" wrap="square" lIns="91425" tIns="91425" rIns="91425" bIns="91425" anchor="t" anchorCtr="0">
              <a:noAutofit/>
            </a:bodyPr>
            <a:lstStyle/>
            <a:p>
              <a:pPr algn="just"/>
              <a:r>
                <a:rPr lang="es-MX" sz="1000" dirty="0">
                  <a:latin typeface="Times New Roman" panose="02020603050405020304" pitchFamily="18" charset="0"/>
                  <a:cs typeface="Times New Roman" panose="02020603050405020304" pitchFamily="18" charset="0"/>
                </a:rPr>
                <a:t>Esta función permitirá establecer una nueva ubicación que solo se utilizará para almacenar la configuración de los datos de entrenamiento. Serán trasladados a las carpetas generales según el modelo que se está utilizando; estas son:</a:t>
              </a:r>
              <a:endParaRPr lang="es-CO" sz="1000" dirty="0">
                <a:latin typeface="Times New Roman" panose="02020603050405020304" pitchFamily="18" charset="0"/>
                <a:cs typeface="Times New Roman" panose="02020603050405020304" pitchFamily="18" charset="0"/>
              </a:endParaRPr>
            </a:p>
          </p:txBody>
        </p:sp>
      </p:grpSp>
      <p:grpSp>
        <p:nvGrpSpPr>
          <p:cNvPr id="43" name="Google Shape;238;p22">
            <a:extLst>
              <a:ext uri="{FF2B5EF4-FFF2-40B4-BE49-F238E27FC236}">
                <a16:creationId xmlns:a16="http://schemas.microsoft.com/office/drawing/2014/main" id="{63DD398C-2851-49EB-8AE2-5F11AD87C408}"/>
              </a:ext>
            </a:extLst>
          </p:cNvPr>
          <p:cNvGrpSpPr/>
          <p:nvPr/>
        </p:nvGrpSpPr>
        <p:grpSpPr>
          <a:xfrm>
            <a:off x="8385311" y="3760688"/>
            <a:ext cx="3503455" cy="1405574"/>
            <a:chOff x="1072706" y="2271200"/>
            <a:chExt cx="1559347" cy="1728266"/>
          </a:xfrm>
        </p:grpSpPr>
        <p:sp>
          <p:nvSpPr>
            <p:cNvPr id="45" name="Google Shape;240;p22">
              <a:extLst>
                <a:ext uri="{FF2B5EF4-FFF2-40B4-BE49-F238E27FC236}">
                  <a16:creationId xmlns:a16="http://schemas.microsoft.com/office/drawing/2014/main" id="{15DC16A1-C33B-47F1-9D1C-E5259E726A6A}"/>
                </a:ext>
              </a:extLst>
            </p:cNvPr>
            <p:cNvSpPr txBox="1"/>
            <p:nvPr/>
          </p:nvSpPr>
          <p:spPr>
            <a:xfrm>
              <a:off x="1072706" y="2271200"/>
              <a:ext cx="1550700" cy="425811"/>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200" b="1" dirty="0" err="1">
                  <a:latin typeface="Bell MT" panose="02020503060305020303" pitchFamily="18" charset="0"/>
                  <a:sym typeface="Noto Serif Ethiopic"/>
                </a:rPr>
                <a:t>Modificacion</a:t>
              </a:r>
              <a:r>
                <a:rPr lang="es-CO" sz="1200" b="1" dirty="0">
                  <a:latin typeface="Bell MT" panose="02020503060305020303" pitchFamily="18" charset="0"/>
                  <a:sym typeface="Noto Serif Ethiopic"/>
                </a:rPr>
                <a:t> al archivo </a:t>
              </a:r>
              <a:r>
                <a:rPr lang="es-CO" sz="1200" b="1" dirty="0" err="1">
                  <a:latin typeface="Bell MT" panose="02020503060305020303" pitchFamily="18" charset="0"/>
                  <a:sym typeface="Noto Serif Ethiopic"/>
                </a:rPr>
                <a:t>dataset.yaml</a:t>
              </a:r>
              <a:endParaRPr sz="1200" b="1" dirty="0">
                <a:latin typeface="Bell MT" panose="02020503060305020303" pitchFamily="18" charset="0"/>
                <a:sym typeface="Noto Serif Ethiopic"/>
              </a:endParaRPr>
            </a:p>
          </p:txBody>
        </p:sp>
        <p:sp>
          <p:nvSpPr>
            <p:cNvPr id="46" name="Google Shape;241;p22">
              <a:extLst>
                <a:ext uri="{FF2B5EF4-FFF2-40B4-BE49-F238E27FC236}">
                  <a16:creationId xmlns:a16="http://schemas.microsoft.com/office/drawing/2014/main" id="{E4A7CAB3-1826-4295-9EA1-BBFD414177C5}"/>
                </a:ext>
              </a:extLst>
            </p:cNvPr>
            <p:cNvSpPr txBox="1"/>
            <p:nvPr/>
          </p:nvSpPr>
          <p:spPr>
            <a:xfrm>
              <a:off x="1072706" y="3055967"/>
              <a:ext cx="1559347" cy="943499"/>
            </a:xfrm>
            <a:prstGeom prst="rect">
              <a:avLst/>
            </a:prstGeom>
            <a:noFill/>
            <a:ln>
              <a:noFill/>
            </a:ln>
          </p:spPr>
          <p:txBody>
            <a:bodyPr spcFirstLastPara="1" wrap="square" lIns="91425" tIns="91425" rIns="91425" bIns="91425" anchor="t" anchorCtr="0">
              <a:noAutofit/>
            </a:bodyPr>
            <a:lstStyle/>
            <a:p>
              <a:pPr lvl="0" algn="just"/>
              <a:r>
                <a:rPr lang="es-MX" sz="1200" dirty="0">
                  <a:solidFill>
                    <a:schemeClr val="dk1"/>
                  </a:solidFill>
                  <a:latin typeface="Akatab"/>
                  <a:ea typeface="Akatab"/>
                  <a:cs typeface="Akatab"/>
                  <a:sym typeface="Akatab"/>
                </a:rPr>
                <a:t> </a:t>
              </a:r>
              <a:r>
                <a:rPr lang="es-MX" sz="1000" dirty="0">
                  <a:latin typeface="Times New Roman" panose="02020603050405020304" pitchFamily="18" charset="0"/>
                  <a:cs typeface="Times New Roman" panose="02020603050405020304" pitchFamily="18" charset="0"/>
                  <a:sym typeface="Akatab"/>
                </a:rPr>
                <a:t>La función tiene como objetivo verificar y ajustar las rutas, consolidándolas en un único archivo "</a:t>
              </a:r>
              <a:r>
                <a:rPr lang="es-MX" sz="1000" dirty="0" err="1">
                  <a:latin typeface="Times New Roman" panose="02020603050405020304" pitchFamily="18" charset="0"/>
                  <a:cs typeface="Times New Roman" panose="02020603050405020304" pitchFamily="18" charset="0"/>
                  <a:sym typeface="Akatab"/>
                </a:rPr>
                <a:t>dataset.yaml</a:t>
              </a:r>
              <a:r>
                <a:rPr lang="es-MX" sz="1000" dirty="0">
                  <a:latin typeface="Times New Roman" panose="02020603050405020304" pitchFamily="18" charset="0"/>
                  <a:cs typeface="Times New Roman" panose="02020603050405020304" pitchFamily="18" charset="0"/>
                  <a:sym typeface="Akatab"/>
                </a:rPr>
                <a:t>" que se utilizará durante la fase de entrenamiento, este archivo almacena las direcciones y clases de los datos destinados al entrenamiento. </a:t>
              </a:r>
              <a:endParaRPr sz="1000" dirty="0">
                <a:latin typeface="Times New Roman" panose="02020603050405020304" pitchFamily="18" charset="0"/>
                <a:cs typeface="Times New Roman" panose="02020603050405020304" pitchFamily="18" charset="0"/>
                <a:sym typeface="Akatab"/>
              </a:endParaRPr>
            </a:p>
          </p:txBody>
        </p:sp>
      </p:grpSp>
      <p:sp>
        <p:nvSpPr>
          <p:cNvPr id="50" name="CuadroTexto 49">
            <a:extLst>
              <a:ext uri="{FF2B5EF4-FFF2-40B4-BE49-F238E27FC236}">
                <a16:creationId xmlns:a16="http://schemas.microsoft.com/office/drawing/2014/main" id="{446F5F60-CBD7-47D9-A277-184C1AE937FC}"/>
              </a:ext>
            </a:extLst>
          </p:cNvPr>
          <p:cNvSpPr txBox="1"/>
          <p:nvPr/>
        </p:nvSpPr>
        <p:spPr>
          <a:xfrm>
            <a:off x="5279609" y="5257443"/>
            <a:ext cx="1520857" cy="276999"/>
          </a:xfrm>
          <a:prstGeom prst="rect">
            <a:avLst/>
          </a:prstGeom>
          <a:noFill/>
        </p:spPr>
        <p:txBody>
          <a:bodyPr wrap="square" rtlCol="0">
            <a:spAutoFit/>
          </a:bodyPr>
          <a:lstStyle/>
          <a:p>
            <a:pPr marL="171450" indent="-171450">
              <a:buFont typeface="Wingdings" panose="05000000000000000000" pitchFamily="2" charset="2"/>
              <a:buChar char="Ø"/>
            </a:pPr>
            <a:r>
              <a:rPr lang="es-CO" sz="1200" dirty="0">
                <a:latin typeface="Bell MT" panose="02020503060305020303" pitchFamily="18" charset="0"/>
              </a:rPr>
              <a:t>Modelo de marcas</a:t>
            </a:r>
          </a:p>
        </p:txBody>
      </p:sp>
      <p:sp>
        <p:nvSpPr>
          <p:cNvPr id="51" name="CuadroTexto 50">
            <a:extLst>
              <a:ext uri="{FF2B5EF4-FFF2-40B4-BE49-F238E27FC236}">
                <a16:creationId xmlns:a16="http://schemas.microsoft.com/office/drawing/2014/main" id="{CE59A987-ED1D-40AA-91E2-CEBAB4D7B04E}"/>
              </a:ext>
            </a:extLst>
          </p:cNvPr>
          <p:cNvSpPr txBox="1"/>
          <p:nvPr/>
        </p:nvSpPr>
        <p:spPr>
          <a:xfrm>
            <a:off x="5279609" y="5558099"/>
            <a:ext cx="3105702" cy="276999"/>
          </a:xfrm>
          <a:prstGeom prst="rect">
            <a:avLst/>
          </a:prstGeom>
          <a:noFill/>
        </p:spPr>
        <p:txBody>
          <a:bodyPr wrap="square" rtlCol="0">
            <a:spAutoFit/>
          </a:bodyPr>
          <a:lstStyle/>
          <a:p>
            <a:pPr marL="171450" indent="-171450">
              <a:buFont typeface="Wingdings" panose="05000000000000000000" pitchFamily="2" charset="2"/>
              <a:buChar char="Ø"/>
            </a:pPr>
            <a:r>
              <a:rPr lang="es-CO" sz="1200" dirty="0">
                <a:latin typeface="Bell MT" panose="02020503060305020303" pitchFamily="18" charset="0"/>
              </a:rPr>
              <a:t>Modelo de daños (rayón y abolladura)</a:t>
            </a:r>
          </a:p>
        </p:txBody>
      </p:sp>
      <p:pic>
        <p:nvPicPr>
          <p:cNvPr id="54" name="Imagen 53" descr="A screenshot of a computer&#10;&#10;Description automatically generated">
            <a:extLst>
              <a:ext uri="{FF2B5EF4-FFF2-40B4-BE49-F238E27FC236}">
                <a16:creationId xmlns:a16="http://schemas.microsoft.com/office/drawing/2014/main" id="{16726751-65C6-4C21-99EF-5B82CAC6396D}"/>
              </a:ext>
            </a:extLst>
          </p:cNvPr>
          <p:cNvPicPr/>
          <p:nvPr/>
        </p:nvPicPr>
        <p:blipFill>
          <a:blip r:embed="rId6"/>
          <a:stretch>
            <a:fillRect/>
          </a:stretch>
        </p:blipFill>
        <p:spPr>
          <a:xfrm>
            <a:off x="10293462" y="5258785"/>
            <a:ext cx="756956" cy="622381"/>
          </a:xfrm>
          <a:prstGeom prst="rect">
            <a:avLst/>
          </a:prstGeom>
        </p:spPr>
      </p:pic>
      <p:sp>
        <p:nvSpPr>
          <p:cNvPr id="55" name="CuadroTexto 54">
            <a:extLst>
              <a:ext uri="{FF2B5EF4-FFF2-40B4-BE49-F238E27FC236}">
                <a16:creationId xmlns:a16="http://schemas.microsoft.com/office/drawing/2014/main" id="{6BD5E1D7-07D3-4B83-8BEF-6796B186109E}"/>
              </a:ext>
            </a:extLst>
          </p:cNvPr>
          <p:cNvSpPr txBox="1"/>
          <p:nvPr/>
        </p:nvSpPr>
        <p:spPr>
          <a:xfrm>
            <a:off x="8672874" y="5365356"/>
            <a:ext cx="1520857" cy="307777"/>
          </a:xfrm>
          <a:prstGeom prst="rect">
            <a:avLst/>
          </a:prstGeom>
          <a:noFill/>
        </p:spPr>
        <p:txBody>
          <a:bodyPr wrap="square" rtlCol="0">
            <a:spAutoFit/>
          </a:bodyPr>
          <a:lstStyle/>
          <a:p>
            <a:r>
              <a:rPr lang="es-CO" sz="1400" dirty="0">
                <a:latin typeface="Bell MT" panose="02020503060305020303" pitchFamily="18" charset="0"/>
              </a:rPr>
              <a:t>Estructura final:</a:t>
            </a:r>
          </a:p>
        </p:txBody>
      </p:sp>
      <p:pic>
        <p:nvPicPr>
          <p:cNvPr id="79" name="Imagen 78">
            <a:extLst>
              <a:ext uri="{FF2B5EF4-FFF2-40B4-BE49-F238E27FC236}">
                <a16:creationId xmlns:a16="http://schemas.microsoft.com/office/drawing/2014/main" id="{37DDD0B2-4E2A-4450-BB5C-1D5CE9C93B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4543" y="3299242"/>
            <a:ext cx="385780" cy="385780"/>
          </a:xfrm>
          <a:prstGeom prst="rect">
            <a:avLst/>
          </a:prstGeom>
        </p:spPr>
      </p:pic>
      <p:pic>
        <p:nvPicPr>
          <p:cNvPr id="80" name="Picture 6" descr="Two - Free arrows icons">
            <a:extLst>
              <a:ext uri="{FF2B5EF4-FFF2-40B4-BE49-F238E27FC236}">
                <a16:creationId xmlns:a16="http://schemas.microsoft.com/office/drawing/2014/main" id="{34B6B826-3D46-4229-A526-FA9FBFB4FB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4365" y="3314544"/>
            <a:ext cx="368838" cy="36883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 descr="Three Generic Others icon">
            <a:extLst>
              <a:ext uri="{FF2B5EF4-FFF2-40B4-BE49-F238E27FC236}">
                <a16:creationId xmlns:a16="http://schemas.microsoft.com/office/drawing/2014/main" id="{42EB7459-1209-4726-AC19-3D42DDD23D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51560" y="3360560"/>
            <a:ext cx="385779" cy="385779"/>
          </a:xfrm>
          <a:prstGeom prst="rect">
            <a:avLst/>
          </a:prstGeom>
          <a:noFill/>
          <a:extLst>
            <a:ext uri="{909E8E84-426E-40DD-AFC4-6F175D3DCCD1}">
              <a14:hiddenFill xmlns:a14="http://schemas.microsoft.com/office/drawing/2010/main">
                <a:solidFill>
                  <a:srgbClr val="FFFFFF"/>
                </a:solidFill>
              </a14:hiddenFill>
            </a:ext>
          </a:extLst>
        </p:spPr>
      </p:pic>
      <p:sp>
        <p:nvSpPr>
          <p:cNvPr id="36" name="Título 1">
            <a:extLst>
              <a:ext uri="{FF2B5EF4-FFF2-40B4-BE49-F238E27FC236}">
                <a16:creationId xmlns:a16="http://schemas.microsoft.com/office/drawing/2014/main" id="{1C3742F2-33F6-4FDD-A0ED-B7C5E7D654FA}"/>
              </a:ext>
            </a:extLst>
          </p:cNvPr>
          <p:cNvSpPr txBox="1">
            <a:spLocks/>
          </p:cNvSpPr>
          <p:nvPr/>
        </p:nvSpPr>
        <p:spPr>
          <a:xfrm>
            <a:off x="838200" y="1383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Modificación de la estructura de la carpeta de conversión </a:t>
            </a:r>
          </a:p>
          <a:p>
            <a:pPr algn="ctr"/>
            <a:r>
              <a:rPr lang="es-CO" sz="1600" dirty="0" err="1">
                <a:latin typeface="Bahnschrift Light" panose="020B0502040204020203" pitchFamily="34" charset="0"/>
              </a:rPr>
              <a:t>YOLODataset</a:t>
            </a:r>
            <a:endParaRPr lang="es-CO" sz="1600" dirty="0">
              <a:latin typeface="Bahnschrift Light" panose="020B0502040204020203" pitchFamily="34" charset="0"/>
            </a:endParaRPr>
          </a:p>
        </p:txBody>
      </p:sp>
      <p:sp>
        <p:nvSpPr>
          <p:cNvPr id="40" name="CuadroTexto 39">
            <a:extLst>
              <a:ext uri="{FF2B5EF4-FFF2-40B4-BE49-F238E27FC236}">
                <a16:creationId xmlns:a16="http://schemas.microsoft.com/office/drawing/2014/main" id="{D3E68E1D-3AB6-4601-B6EF-1E252D0FC7C5}"/>
              </a:ext>
            </a:extLst>
          </p:cNvPr>
          <p:cNvSpPr txBox="1"/>
          <p:nvPr/>
        </p:nvSpPr>
        <p:spPr>
          <a:xfrm>
            <a:off x="854930" y="5965959"/>
            <a:ext cx="6477742" cy="430887"/>
          </a:xfrm>
          <a:prstGeom prst="rect">
            <a:avLst/>
          </a:prstGeom>
          <a:noFill/>
        </p:spPr>
        <p:txBody>
          <a:bodyPr wrap="square" rtlCol="0">
            <a:spAutoFit/>
          </a:bodyPr>
          <a:lstStyle/>
          <a:p>
            <a:r>
              <a:rPr lang="es-MX" sz="1050" dirty="0">
                <a:latin typeface="Bell MT" panose="02020503060305020303" pitchFamily="18" charset="0"/>
              </a:rPr>
              <a:t>Para poder utilizar el modo entrenamiento, debe ejecutar esta celda con el fin de obtener la dirección del data previamente configurado.</a:t>
            </a:r>
          </a:p>
        </p:txBody>
      </p:sp>
      <p:pic>
        <p:nvPicPr>
          <p:cNvPr id="6146" name="Picture 2" descr="Warning Generic Flat icon">
            <a:extLst>
              <a:ext uri="{FF2B5EF4-FFF2-40B4-BE49-F238E27FC236}">
                <a16:creationId xmlns:a16="http://schemas.microsoft.com/office/drawing/2014/main" id="{C391D904-A898-4253-A3BE-6DEE93DCB1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3059" y="6004480"/>
            <a:ext cx="191871" cy="1918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ang process">
            <a:extLst>
              <a:ext uri="{FF2B5EF4-FFF2-40B4-BE49-F238E27FC236}">
                <a16:creationId xmlns:a16="http://schemas.microsoft.com/office/drawing/2014/main" id="{EE33F8F3-7E1E-475C-923B-D3E839D80E4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059" y="6405516"/>
            <a:ext cx="191871" cy="191871"/>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742BBCB1-EF0B-4E70-B0C5-8BC2FF0FA2CD}"/>
              </a:ext>
            </a:extLst>
          </p:cNvPr>
          <p:cNvSpPr txBox="1"/>
          <p:nvPr/>
        </p:nvSpPr>
        <p:spPr>
          <a:xfrm>
            <a:off x="854929" y="6362734"/>
            <a:ext cx="6477743" cy="430887"/>
          </a:xfrm>
          <a:prstGeom prst="rect">
            <a:avLst/>
          </a:prstGeom>
          <a:noFill/>
        </p:spPr>
        <p:txBody>
          <a:bodyPr wrap="square" rtlCol="0">
            <a:spAutoFit/>
          </a:bodyPr>
          <a:lstStyle/>
          <a:p>
            <a:r>
              <a:rPr lang="es-MX" sz="1050" dirty="0">
                <a:latin typeface="Bell MT" panose="02020503060305020303" pitchFamily="18" charset="0"/>
              </a:rPr>
              <a:t>Si desea realizar un nuevo entrenamiento, no es necesario volver a configurar todos los datos si no hay actualizaciones en los mismos. Sin embargo, es indispensable ejecutar la celda para obtener la ruta.</a:t>
            </a:r>
          </a:p>
        </p:txBody>
      </p:sp>
      <p:pic>
        <p:nvPicPr>
          <p:cNvPr id="3" name="Imagen 2">
            <a:extLst>
              <a:ext uri="{FF2B5EF4-FFF2-40B4-BE49-F238E27FC236}">
                <a16:creationId xmlns:a16="http://schemas.microsoft.com/office/drawing/2014/main" id="{9EE3A257-A7E3-4C75-ACBB-7F99AC66BC31}"/>
              </a:ext>
            </a:extLst>
          </p:cNvPr>
          <p:cNvPicPr>
            <a:picLocks noChangeAspect="1"/>
          </p:cNvPicPr>
          <p:nvPr/>
        </p:nvPicPr>
        <p:blipFill>
          <a:blip r:embed="rId12"/>
          <a:stretch>
            <a:fillRect/>
          </a:stretch>
        </p:blipFill>
        <p:spPr>
          <a:xfrm>
            <a:off x="4226055" y="5267344"/>
            <a:ext cx="939025" cy="228632"/>
          </a:xfrm>
          <a:prstGeom prst="rect">
            <a:avLst/>
          </a:prstGeom>
        </p:spPr>
      </p:pic>
      <p:pic>
        <p:nvPicPr>
          <p:cNvPr id="4" name="Imagen 3">
            <a:extLst>
              <a:ext uri="{FF2B5EF4-FFF2-40B4-BE49-F238E27FC236}">
                <a16:creationId xmlns:a16="http://schemas.microsoft.com/office/drawing/2014/main" id="{A95200A3-CA2F-4B6D-9F6A-84A647E89767}"/>
              </a:ext>
            </a:extLst>
          </p:cNvPr>
          <p:cNvPicPr>
            <a:picLocks noChangeAspect="1"/>
          </p:cNvPicPr>
          <p:nvPr/>
        </p:nvPicPr>
        <p:blipFill>
          <a:blip r:embed="rId13"/>
          <a:stretch>
            <a:fillRect/>
          </a:stretch>
        </p:blipFill>
        <p:spPr>
          <a:xfrm>
            <a:off x="4226054" y="5577066"/>
            <a:ext cx="939025" cy="228632"/>
          </a:xfrm>
          <a:prstGeom prst="rect">
            <a:avLst/>
          </a:prstGeom>
        </p:spPr>
      </p:pic>
      <p:pic>
        <p:nvPicPr>
          <p:cNvPr id="44" name="Imagen 43">
            <a:extLst>
              <a:ext uri="{FF2B5EF4-FFF2-40B4-BE49-F238E27FC236}">
                <a16:creationId xmlns:a16="http://schemas.microsoft.com/office/drawing/2014/main" id="{7FEF2813-5B32-4195-B9A0-E2177E9C4B9B}"/>
              </a:ext>
            </a:extLst>
          </p:cNvPr>
          <p:cNvPicPr>
            <a:picLocks noChangeAspect="1"/>
          </p:cNvPicPr>
          <p:nvPr/>
        </p:nvPicPr>
        <p:blipFill>
          <a:blip r:embed="rId14"/>
          <a:stretch>
            <a:fillRect/>
          </a:stretch>
        </p:blipFill>
        <p:spPr>
          <a:xfrm>
            <a:off x="7332672" y="6089193"/>
            <a:ext cx="3909616" cy="547082"/>
          </a:xfrm>
          <a:prstGeom prst="rect">
            <a:avLst/>
          </a:prstGeom>
        </p:spPr>
      </p:pic>
    </p:spTree>
    <p:extLst>
      <p:ext uri="{BB962C8B-B14F-4D97-AF65-F5344CB8AC3E}">
        <p14:creationId xmlns:p14="http://schemas.microsoft.com/office/powerpoint/2010/main" val="3535215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5ACE5970-0F55-4E6E-9D4A-4F39634F3423}"/>
              </a:ext>
            </a:extLst>
          </p:cNvPr>
          <p:cNvSpPr txBox="1">
            <a:spLocks noGrp="1"/>
          </p:cNvSpPr>
          <p:nvPr>
            <p:ph type="title"/>
          </p:nvPr>
        </p:nvSpPr>
        <p:spPr>
          <a:xfrm>
            <a:off x="681694" y="20561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Selección del modelo YOLOv8 | Original</a:t>
            </a:r>
          </a:p>
        </p:txBody>
      </p:sp>
      <p:sp>
        <p:nvSpPr>
          <p:cNvPr id="19" name="CuadroTexto 18">
            <a:extLst>
              <a:ext uri="{FF2B5EF4-FFF2-40B4-BE49-F238E27FC236}">
                <a16:creationId xmlns:a16="http://schemas.microsoft.com/office/drawing/2014/main" id="{75361CA9-330A-49E6-866F-0C99A805B060}"/>
              </a:ext>
            </a:extLst>
          </p:cNvPr>
          <p:cNvSpPr txBox="1"/>
          <p:nvPr/>
        </p:nvSpPr>
        <p:spPr>
          <a:xfrm>
            <a:off x="399693" y="2941910"/>
            <a:ext cx="11079603" cy="584775"/>
          </a:xfrm>
          <a:prstGeom prst="rect">
            <a:avLst/>
          </a:prstGeom>
          <a:noFill/>
        </p:spPr>
        <p:txBody>
          <a:bodyPr wrap="square" rtlCol="0">
            <a:spAutoFit/>
          </a:bodyPr>
          <a:lstStyle/>
          <a:p>
            <a:pPr algn="just"/>
            <a:r>
              <a:rPr lang="es-CO" sz="1600" dirty="0">
                <a:latin typeface="Times New Roman" panose="02020603050405020304" pitchFamily="18" charset="0"/>
                <a:cs typeface="Times New Roman" panose="02020603050405020304" pitchFamily="18" charset="0"/>
              </a:rPr>
              <a:t>Selección de un modelo original: Este modelo estará desbloqueado para cualquier modo de YOLO, por ende ejecute las siguientes celdas cuando desee utilizarlo:</a:t>
            </a:r>
          </a:p>
        </p:txBody>
      </p:sp>
      <p:pic>
        <p:nvPicPr>
          <p:cNvPr id="16" name="Imagen 15">
            <a:extLst>
              <a:ext uri="{FF2B5EF4-FFF2-40B4-BE49-F238E27FC236}">
                <a16:creationId xmlns:a16="http://schemas.microsoft.com/office/drawing/2014/main" id="{74BEB16D-C327-4543-A246-A752210F6063}"/>
              </a:ext>
            </a:extLst>
          </p:cNvPr>
          <p:cNvPicPr/>
          <p:nvPr/>
        </p:nvPicPr>
        <p:blipFill rotWithShape="1">
          <a:blip r:embed="rId2"/>
          <a:srcRect t="24393"/>
          <a:stretch/>
        </p:blipFill>
        <p:spPr>
          <a:xfrm>
            <a:off x="6219937" y="4087673"/>
            <a:ext cx="4375492" cy="1730078"/>
          </a:xfrm>
          <a:prstGeom prst="rect">
            <a:avLst/>
          </a:prstGeom>
        </p:spPr>
      </p:pic>
      <p:sp>
        <p:nvSpPr>
          <p:cNvPr id="9" name="CuadroTexto 8">
            <a:extLst>
              <a:ext uri="{FF2B5EF4-FFF2-40B4-BE49-F238E27FC236}">
                <a16:creationId xmlns:a16="http://schemas.microsoft.com/office/drawing/2014/main" id="{1C119201-64B6-4694-A9BC-E3F11A7E02A5}"/>
              </a:ext>
            </a:extLst>
          </p:cNvPr>
          <p:cNvSpPr txBox="1"/>
          <p:nvPr/>
        </p:nvSpPr>
        <p:spPr>
          <a:xfrm>
            <a:off x="6077396" y="3533703"/>
            <a:ext cx="4993626" cy="461665"/>
          </a:xfrm>
          <a:prstGeom prst="rect">
            <a:avLst/>
          </a:prstGeom>
          <a:noFill/>
        </p:spPr>
        <p:txBody>
          <a:bodyPr wrap="square" rtlCol="0">
            <a:spAutoFit/>
          </a:bodyPr>
          <a:lstStyle/>
          <a:p>
            <a:r>
              <a:rPr lang="es-MX" sz="1200" dirty="0">
                <a:latin typeface="Times New Roman" panose="02020603050405020304" pitchFamily="18" charset="0"/>
                <a:cs typeface="Times New Roman" panose="02020603050405020304" pitchFamily="18" charset="0"/>
              </a:rPr>
              <a:t>Con esta función, podrás especificar el identificador correspondiente a la versión que deseas utilizar para habilitar su instalación en el sistema.</a:t>
            </a:r>
            <a:endParaRPr lang="es-CO" sz="1200" dirty="0">
              <a:latin typeface="Times New Roman" panose="02020603050405020304" pitchFamily="18" charset="0"/>
              <a:cs typeface="Times New Roman" panose="02020603050405020304" pitchFamily="18" charset="0"/>
            </a:endParaRPr>
          </a:p>
        </p:txBody>
      </p:sp>
      <p:pic>
        <p:nvPicPr>
          <p:cNvPr id="12" name="Imagen 11"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1529047F-9C5E-4B5F-8B7B-A3FFD154AF2C}"/>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13" name="CuadroTexto 12">
            <a:extLst>
              <a:ext uri="{FF2B5EF4-FFF2-40B4-BE49-F238E27FC236}">
                <a16:creationId xmlns:a16="http://schemas.microsoft.com/office/drawing/2014/main" id="{11560F03-3925-4ED3-9D6D-A8F1FEB0872C}"/>
              </a:ext>
            </a:extLst>
          </p:cNvPr>
          <p:cNvSpPr txBox="1"/>
          <p:nvPr/>
        </p:nvSpPr>
        <p:spPr>
          <a:xfrm>
            <a:off x="5881809" y="1313476"/>
            <a:ext cx="5384800" cy="738664"/>
          </a:xfrm>
          <a:prstGeom prst="rect">
            <a:avLst/>
          </a:prstGeom>
          <a:noFill/>
        </p:spPr>
        <p:txBody>
          <a:bodyPr wrap="square" rtlCol="0">
            <a:spAutoFit/>
          </a:bodyPr>
          <a:lstStyle/>
          <a:p>
            <a:pPr algn="just"/>
            <a:r>
              <a:rPr lang="es-CO" sz="1400" dirty="0">
                <a:latin typeface="Times New Roman" panose="02020603050405020304" pitchFamily="18" charset="0"/>
                <a:cs typeface="Times New Roman" panose="02020603050405020304" pitchFamily="18" charset="0"/>
              </a:rPr>
              <a:t>Esta función le permitirá especificar dónde se guardarán las carpetas que contienen los resultados de los modos de tarea (entrenamiento, validación, exportación y predicción).</a:t>
            </a:r>
          </a:p>
        </p:txBody>
      </p:sp>
      <p:sp>
        <p:nvSpPr>
          <p:cNvPr id="2" name="Rectángulo 1">
            <a:extLst>
              <a:ext uri="{FF2B5EF4-FFF2-40B4-BE49-F238E27FC236}">
                <a16:creationId xmlns:a16="http://schemas.microsoft.com/office/drawing/2014/main" id="{5193FBA6-6762-4F53-8624-FA3E18C742FD}"/>
              </a:ext>
            </a:extLst>
          </p:cNvPr>
          <p:cNvSpPr/>
          <p:nvPr/>
        </p:nvSpPr>
        <p:spPr>
          <a:xfrm>
            <a:off x="399693" y="3600718"/>
            <a:ext cx="4748859" cy="338041"/>
          </a:xfrm>
          <a:prstGeom prst="rect">
            <a:avLst/>
          </a:prstGeom>
        </p:spPr>
        <p:txBody>
          <a:bodyPr wrap="square">
            <a:spAutoFit/>
          </a:bodyPr>
          <a:lstStyle/>
          <a:p>
            <a:pPr>
              <a:lnSpc>
                <a:spcPct val="107000"/>
              </a:lnSpc>
              <a:spcAft>
                <a:spcPts val="800"/>
              </a:spcAft>
            </a:pPr>
            <a:r>
              <a:rPr lang="es-CO" sz="1600" dirty="0">
                <a:latin typeface="Times New Roman" panose="02020603050405020304" pitchFamily="18" charset="0"/>
                <a:cs typeface="Times New Roman" panose="02020603050405020304" pitchFamily="18" charset="0"/>
              </a:rPr>
              <a:t>Identificadores para las variantes del modelo YOLOv8:</a:t>
            </a:r>
          </a:p>
        </p:txBody>
      </p:sp>
      <p:pic>
        <p:nvPicPr>
          <p:cNvPr id="14" name="Imagen 13">
            <a:extLst>
              <a:ext uri="{FF2B5EF4-FFF2-40B4-BE49-F238E27FC236}">
                <a16:creationId xmlns:a16="http://schemas.microsoft.com/office/drawing/2014/main" id="{869E2F06-9BA0-4017-9E12-B2BB1A2D7C42}"/>
              </a:ext>
            </a:extLst>
          </p:cNvPr>
          <p:cNvPicPr/>
          <p:nvPr/>
        </p:nvPicPr>
        <p:blipFill>
          <a:blip r:embed="rId4"/>
          <a:stretch>
            <a:fillRect/>
          </a:stretch>
        </p:blipFill>
        <p:spPr>
          <a:xfrm>
            <a:off x="399694" y="4049896"/>
            <a:ext cx="4748859" cy="1705610"/>
          </a:xfrm>
          <a:prstGeom prst="rect">
            <a:avLst/>
          </a:prstGeom>
        </p:spPr>
      </p:pic>
      <p:sp>
        <p:nvSpPr>
          <p:cNvPr id="15" name="Rectángulo 14">
            <a:extLst>
              <a:ext uri="{FF2B5EF4-FFF2-40B4-BE49-F238E27FC236}">
                <a16:creationId xmlns:a16="http://schemas.microsoft.com/office/drawing/2014/main" id="{262D84EA-E09A-4C48-8D6F-B8E976539061}"/>
              </a:ext>
            </a:extLst>
          </p:cNvPr>
          <p:cNvSpPr/>
          <p:nvPr/>
        </p:nvSpPr>
        <p:spPr>
          <a:xfrm>
            <a:off x="93108" y="5817751"/>
            <a:ext cx="5362027" cy="768415"/>
          </a:xfrm>
          <a:prstGeom prst="rect">
            <a:avLst/>
          </a:prstGeom>
        </p:spPr>
        <p:txBody>
          <a:bodyPr wrap="square">
            <a:spAutoFit/>
          </a:bodyPr>
          <a:lstStyle/>
          <a:p>
            <a:pPr marL="1371600" algn="just">
              <a:lnSpc>
                <a:spcPct val="107000"/>
              </a:lnSpc>
              <a:spcAft>
                <a:spcPts val="800"/>
              </a:spcAft>
            </a:pPr>
            <a:r>
              <a:rPr lang="es-MX" sz="1400" dirty="0">
                <a:latin typeface="Times New Roman" panose="02020603050405020304" pitchFamily="18" charset="0"/>
                <a:cs typeface="Times New Roman" panose="02020603050405020304" pitchFamily="18" charset="0"/>
              </a:rPr>
              <a:t>Instale la librería </a:t>
            </a:r>
            <a:r>
              <a:rPr lang="es-MX" sz="1400" dirty="0" err="1">
                <a:latin typeface="Times New Roman" panose="02020603050405020304" pitchFamily="18" charset="0"/>
                <a:cs typeface="Times New Roman" panose="02020603050405020304" pitchFamily="18" charset="0"/>
              </a:rPr>
              <a:t>gdown</a:t>
            </a:r>
            <a:r>
              <a:rPr lang="es-MX" sz="1400" dirty="0">
                <a:latin typeface="Times New Roman" panose="02020603050405020304" pitchFamily="18" charset="0"/>
                <a:cs typeface="Times New Roman" panose="02020603050405020304" pitchFamily="18" charset="0"/>
              </a:rPr>
              <a:t> para facilitar la instalación de los modelos directamente desde el script mediante un enlace proporcionado.</a:t>
            </a:r>
            <a:endParaRPr lang="es-CO" sz="1400" dirty="0">
              <a:latin typeface="Times New Roman" panose="02020603050405020304" pitchFamily="18" charset="0"/>
              <a:cs typeface="Times New Roman" panose="02020603050405020304" pitchFamily="18" charset="0"/>
            </a:endParaRPr>
          </a:p>
        </p:txBody>
      </p:sp>
      <p:sp>
        <p:nvSpPr>
          <p:cNvPr id="17" name="CuadroTexto 16">
            <a:extLst>
              <a:ext uri="{FF2B5EF4-FFF2-40B4-BE49-F238E27FC236}">
                <a16:creationId xmlns:a16="http://schemas.microsoft.com/office/drawing/2014/main" id="{975E972D-0862-45A4-809F-AE94EF5D1485}"/>
              </a:ext>
            </a:extLst>
          </p:cNvPr>
          <p:cNvSpPr txBox="1"/>
          <p:nvPr/>
        </p:nvSpPr>
        <p:spPr>
          <a:xfrm>
            <a:off x="402793" y="1004406"/>
            <a:ext cx="6082877" cy="369332"/>
          </a:xfrm>
          <a:prstGeom prst="rect">
            <a:avLst/>
          </a:prstGeom>
          <a:noFill/>
        </p:spPr>
        <p:txBody>
          <a:bodyPr wrap="square" rtlCol="0">
            <a:spAutoFit/>
          </a:bodyPr>
          <a:lstStyle/>
          <a:p>
            <a:r>
              <a:rPr lang="es-CO" sz="1600" dirty="0">
                <a:latin typeface="Times New Roman" panose="02020603050405020304" pitchFamily="18" charset="0"/>
                <a:cs typeface="Times New Roman" panose="02020603050405020304" pitchFamily="18" charset="0"/>
              </a:rPr>
              <a:t>Configuración de Carpetas Predeterminadas de Yolo</a:t>
            </a:r>
            <a:r>
              <a:rPr lang="es-CO" dirty="0"/>
              <a:t>:</a:t>
            </a:r>
          </a:p>
        </p:txBody>
      </p:sp>
      <p:pic>
        <p:nvPicPr>
          <p:cNvPr id="18" name="Picture 2" descr=" ">
            <a:extLst>
              <a:ext uri="{FF2B5EF4-FFF2-40B4-BE49-F238E27FC236}">
                <a16:creationId xmlns:a16="http://schemas.microsoft.com/office/drawing/2014/main" id="{71574A0D-F064-449E-8D52-366C3ADCB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7745" y="5648695"/>
            <a:ext cx="462658" cy="4626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 ">
            <a:extLst>
              <a:ext uri="{FF2B5EF4-FFF2-40B4-BE49-F238E27FC236}">
                <a16:creationId xmlns:a16="http://schemas.microsoft.com/office/drawing/2014/main" id="{185E3DCF-F266-4D6F-9DC1-F9FE0204FA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7005" y="3649580"/>
            <a:ext cx="229913" cy="22991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 ">
            <a:extLst>
              <a:ext uri="{FF2B5EF4-FFF2-40B4-BE49-F238E27FC236}">
                <a16:creationId xmlns:a16="http://schemas.microsoft.com/office/drawing/2014/main" id="{F5A01C57-9717-4189-9EA6-E2ECA00CFB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780" y="3633090"/>
            <a:ext cx="229913" cy="2299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 ">
            <a:extLst>
              <a:ext uri="{FF2B5EF4-FFF2-40B4-BE49-F238E27FC236}">
                <a16:creationId xmlns:a16="http://schemas.microsoft.com/office/drawing/2014/main" id="{6423F55E-FBF1-4C3E-BCA6-C9DDD1CD04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0832" y="1423983"/>
            <a:ext cx="229913" cy="229913"/>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BF8A6AF2-6874-422E-BC84-38E8C7A0C6F7}"/>
              </a:ext>
            </a:extLst>
          </p:cNvPr>
          <p:cNvSpPr txBox="1"/>
          <p:nvPr/>
        </p:nvSpPr>
        <p:spPr>
          <a:xfrm>
            <a:off x="6485670" y="5880022"/>
            <a:ext cx="4993626" cy="461665"/>
          </a:xfrm>
          <a:prstGeom prst="rect">
            <a:avLst/>
          </a:prstGeom>
          <a:noFill/>
        </p:spPr>
        <p:txBody>
          <a:bodyPr wrap="square" rtlCol="0">
            <a:spAutoFit/>
          </a:bodyPr>
          <a:lstStyle/>
          <a:p>
            <a:r>
              <a:rPr lang="es-MX" sz="1200" dirty="0">
                <a:latin typeface="Times New Roman" panose="02020603050405020304" pitchFamily="18" charset="0"/>
                <a:cs typeface="Times New Roman" panose="02020603050405020304" pitchFamily="18" charset="0"/>
              </a:rPr>
              <a:t>La información sobre cada versión del modelo original YOLOv8 se encuentra en la diapositiva No.12</a:t>
            </a:r>
            <a:endParaRPr lang="es-CO" sz="1200" dirty="0">
              <a:latin typeface="Times New Roman" panose="02020603050405020304" pitchFamily="18" charset="0"/>
              <a:cs typeface="Times New Roman" panose="02020603050405020304" pitchFamily="18" charset="0"/>
            </a:endParaRPr>
          </a:p>
        </p:txBody>
      </p:sp>
      <p:pic>
        <p:nvPicPr>
          <p:cNvPr id="23" name="Picture 2" descr="Warning Generic Flat icon">
            <a:extLst>
              <a:ext uri="{FF2B5EF4-FFF2-40B4-BE49-F238E27FC236}">
                <a16:creationId xmlns:a16="http://schemas.microsoft.com/office/drawing/2014/main" id="{99F53F5F-2D44-4940-9329-45C4CACF1E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9937" y="5956967"/>
            <a:ext cx="307777" cy="30777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43898EEE-941F-4439-8E7D-2D00895F2668}"/>
              </a:ext>
            </a:extLst>
          </p:cNvPr>
          <p:cNvPicPr>
            <a:picLocks noChangeAspect="1"/>
          </p:cNvPicPr>
          <p:nvPr/>
        </p:nvPicPr>
        <p:blipFill>
          <a:blip r:embed="rId8"/>
          <a:stretch>
            <a:fillRect/>
          </a:stretch>
        </p:blipFill>
        <p:spPr>
          <a:xfrm>
            <a:off x="606831" y="1423983"/>
            <a:ext cx="4568914" cy="906498"/>
          </a:xfrm>
          <a:prstGeom prst="rect">
            <a:avLst/>
          </a:prstGeom>
        </p:spPr>
      </p:pic>
      <p:sp>
        <p:nvSpPr>
          <p:cNvPr id="24" name="Título 1">
            <a:extLst>
              <a:ext uri="{FF2B5EF4-FFF2-40B4-BE49-F238E27FC236}">
                <a16:creationId xmlns:a16="http://schemas.microsoft.com/office/drawing/2014/main" id="{038AC0F1-B95F-42B8-9AA2-0BB55227FAFC}"/>
              </a:ext>
            </a:extLst>
          </p:cNvPr>
          <p:cNvSpPr txBox="1">
            <a:spLocks/>
          </p:cNvSpPr>
          <p:nvPr/>
        </p:nvSpPr>
        <p:spPr>
          <a:xfrm>
            <a:off x="819596" y="-561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Configuración de carpetas predeterminadas</a:t>
            </a:r>
          </a:p>
        </p:txBody>
      </p:sp>
    </p:spTree>
    <p:extLst>
      <p:ext uri="{BB962C8B-B14F-4D97-AF65-F5344CB8AC3E}">
        <p14:creationId xmlns:p14="http://schemas.microsoft.com/office/powerpoint/2010/main" val="2953581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1C119201-64B6-4694-A9BC-E3F11A7E02A5}"/>
              </a:ext>
            </a:extLst>
          </p:cNvPr>
          <p:cNvSpPr txBox="1"/>
          <p:nvPr/>
        </p:nvSpPr>
        <p:spPr>
          <a:xfrm>
            <a:off x="1104900" y="1685473"/>
            <a:ext cx="10013632" cy="861774"/>
          </a:xfrm>
          <a:prstGeom prst="rect">
            <a:avLst/>
          </a:prstGeom>
          <a:noFill/>
        </p:spPr>
        <p:txBody>
          <a:bodyPr wrap="square" rtlCol="0">
            <a:spAutoFit/>
          </a:bodyPr>
          <a:lstStyle/>
          <a:p>
            <a:r>
              <a:rPr lang="es-CO" sz="1600" dirty="0">
                <a:latin typeface="Times New Roman" panose="02020603050405020304" pitchFamily="18" charset="0"/>
                <a:cs typeface="Times New Roman" panose="02020603050405020304" pitchFamily="18" charset="0"/>
              </a:rPr>
              <a:t>Examine la tabla de rendimiento proporcionada para comprender las características de cada versión de menor a mayor capacidad.</a:t>
            </a:r>
          </a:p>
          <a:p>
            <a:endParaRPr lang="es-CO" dirty="0"/>
          </a:p>
        </p:txBody>
      </p:sp>
      <p:pic>
        <p:nvPicPr>
          <p:cNvPr id="12" name="Imagen 11"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1529047F-9C5E-4B5F-8B7B-A3FFD154AF2C}"/>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18" name="Picture 1" descr="A screenshot of a computer&#10;&#10;Description automatically generated">
            <a:extLst>
              <a:ext uri="{FF2B5EF4-FFF2-40B4-BE49-F238E27FC236}">
                <a16:creationId xmlns:a16="http://schemas.microsoft.com/office/drawing/2014/main" id="{69095310-13B5-494A-855C-09EA60F4DE4E}"/>
              </a:ext>
            </a:extLst>
          </p:cNvPr>
          <p:cNvPicPr/>
          <p:nvPr/>
        </p:nvPicPr>
        <p:blipFill>
          <a:blip r:embed="rId3"/>
          <a:stretch>
            <a:fillRect/>
          </a:stretch>
        </p:blipFill>
        <p:spPr>
          <a:xfrm>
            <a:off x="1257301" y="3212375"/>
            <a:ext cx="4241588" cy="2528025"/>
          </a:xfrm>
          <a:prstGeom prst="rect">
            <a:avLst/>
          </a:prstGeom>
        </p:spPr>
      </p:pic>
      <p:pic>
        <p:nvPicPr>
          <p:cNvPr id="20" name="Picture 1" descr="A screenshot of a computer&#10;&#10;Description automatically generated">
            <a:extLst>
              <a:ext uri="{FF2B5EF4-FFF2-40B4-BE49-F238E27FC236}">
                <a16:creationId xmlns:a16="http://schemas.microsoft.com/office/drawing/2014/main" id="{613A1BF7-6D79-438C-96CE-EF0C23AFDBD9}"/>
              </a:ext>
            </a:extLst>
          </p:cNvPr>
          <p:cNvPicPr/>
          <p:nvPr/>
        </p:nvPicPr>
        <p:blipFill>
          <a:blip r:embed="rId4"/>
          <a:stretch>
            <a:fillRect/>
          </a:stretch>
        </p:blipFill>
        <p:spPr>
          <a:xfrm>
            <a:off x="6909011" y="3212375"/>
            <a:ext cx="4025688" cy="2528025"/>
          </a:xfrm>
          <a:prstGeom prst="rect">
            <a:avLst/>
          </a:prstGeom>
        </p:spPr>
      </p:pic>
      <p:sp>
        <p:nvSpPr>
          <p:cNvPr id="3" name="Rectángulo 2">
            <a:extLst>
              <a:ext uri="{FF2B5EF4-FFF2-40B4-BE49-F238E27FC236}">
                <a16:creationId xmlns:a16="http://schemas.microsoft.com/office/drawing/2014/main" id="{AF528A2C-6774-4852-AD29-DF59B904A85C}"/>
              </a:ext>
            </a:extLst>
          </p:cNvPr>
          <p:cNvSpPr/>
          <p:nvPr/>
        </p:nvSpPr>
        <p:spPr>
          <a:xfrm>
            <a:off x="1257299" y="2742964"/>
            <a:ext cx="4241589" cy="338554"/>
          </a:xfrm>
          <a:prstGeom prst="rect">
            <a:avLst/>
          </a:prstGeom>
        </p:spPr>
        <p:txBody>
          <a:bodyPr wrap="square">
            <a:spAutoFit/>
          </a:bodyPr>
          <a:lstStyle/>
          <a:p>
            <a:pPr lvl="1"/>
            <a:r>
              <a:rPr lang="es-CO" sz="1600" dirty="0">
                <a:latin typeface="Bell MT" panose="02020503060305020303" pitchFamily="18" charset="0"/>
              </a:rPr>
              <a:t>Para la tarea de </a:t>
            </a:r>
            <a:r>
              <a:rPr lang="es-CO" sz="1600" b="1" dirty="0">
                <a:latin typeface="Bell MT" panose="02020503060305020303" pitchFamily="18" charset="0"/>
              </a:rPr>
              <a:t>detección: </a:t>
            </a:r>
          </a:p>
        </p:txBody>
      </p:sp>
      <p:sp>
        <p:nvSpPr>
          <p:cNvPr id="21" name="Rectángulo 20">
            <a:extLst>
              <a:ext uri="{FF2B5EF4-FFF2-40B4-BE49-F238E27FC236}">
                <a16:creationId xmlns:a16="http://schemas.microsoft.com/office/drawing/2014/main" id="{9D9DEB12-BDCE-4088-ADAE-260B02AC48B0}"/>
              </a:ext>
            </a:extLst>
          </p:cNvPr>
          <p:cNvSpPr/>
          <p:nvPr/>
        </p:nvSpPr>
        <p:spPr>
          <a:xfrm>
            <a:off x="6909011" y="2782406"/>
            <a:ext cx="4025688" cy="338554"/>
          </a:xfrm>
          <a:prstGeom prst="rect">
            <a:avLst/>
          </a:prstGeom>
        </p:spPr>
        <p:txBody>
          <a:bodyPr wrap="square">
            <a:spAutoFit/>
          </a:bodyPr>
          <a:lstStyle/>
          <a:p>
            <a:pPr lvl="1"/>
            <a:r>
              <a:rPr lang="es-CO" sz="1600" dirty="0">
                <a:latin typeface="Bell MT" panose="02020503060305020303" pitchFamily="18" charset="0"/>
              </a:rPr>
              <a:t>Para la tarea de </a:t>
            </a:r>
            <a:r>
              <a:rPr lang="es-CO" sz="1600" b="1" dirty="0">
                <a:latin typeface="Bell MT" panose="02020503060305020303" pitchFamily="18" charset="0"/>
              </a:rPr>
              <a:t>segmentación: </a:t>
            </a:r>
          </a:p>
        </p:txBody>
      </p:sp>
      <p:pic>
        <p:nvPicPr>
          <p:cNvPr id="10" name="Picture 2" descr=" ">
            <a:extLst>
              <a:ext uri="{FF2B5EF4-FFF2-40B4-BE49-F238E27FC236}">
                <a16:creationId xmlns:a16="http://schemas.microsoft.com/office/drawing/2014/main" id="{5155C2E7-F219-4878-B51A-74E99C327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7299" y="2836728"/>
            <a:ext cx="229913" cy="2299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 ">
            <a:extLst>
              <a:ext uri="{FF2B5EF4-FFF2-40B4-BE49-F238E27FC236}">
                <a16:creationId xmlns:a16="http://schemas.microsoft.com/office/drawing/2014/main" id="{AD3045D9-6FF9-473E-B27C-6EB893434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9011" y="2836728"/>
            <a:ext cx="229913" cy="229913"/>
          </a:xfrm>
          <a:prstGeom prst="rect">
            <a:avLst/>
          </a:prstGeom>
          <a:noFill/>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8122D662-3070-45D4-B717-DC97CE3E15DC}"/>
              </a:ext>
            </a:extLst>
          </p:cNvPr>
          <p:cNvSpPr txBox="1">
            <a:spLocks/>
          </p:cNvSpPr>
          <p:nvPr/>
        </p:nvSpPr>
        <p:spPr>
          <a:xfrm>
            <a:off x="658906" y="290712"/>
            <a:ext cx="108472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Selección del modelo YOLOv8 | Formato </a:t>
            </a:r>
          </a:p>
        </p:txBody>
      </p:sp>
    </p:spTree>
    <p:extLst>
      <p:ext uri="{BB962C8B-B14F-4D97-AF65-F5344CB8AC3E}">
        <p14:creationId xmlns:p14="http://schemas.microsoft.com/office/powerpoint/2010/main" val="1136590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E2A31E0-6A96-47A1-9DDF-DF9EDB0FA27E}"/>
              </a:ext>
            </a:extLst>
          </p:cNvPr>
          <p:cNvPicPr>
            <a:picLocks noChangeAspect="1"/>
          </p:cNvPicPr>
          <p:nvPr/>
        </p:nvPicPr>
        <p:blipFill>
          <a:blip r:embed="rId2"/>
          <a:stretch>
            <a:fillRect/>
          </a:stretch>
        </p:blipFill>
        <p:spPr>
          <a:xfrm>
            <a:off x="430572" y="4976895"/>
            <a:ext cx="5008763" cy="1072988"/>
          </a:xfrm>
          <a:prstGeom prst="rect">
            <a:avLst/>
          </a:prstGeom>
        </p:spPr>
      </p:pic>
      <p:sp>
        <p:nvSpPr>
          <p:cNvPr id="9" name="CuadroTexto 8">
            <a:extLst>
              <a:ext uri="{FF2B5EF4-FFF2-40B4-BE49-F238E27FC236}">
                <a16:creationId xmlns:a16="http://schemas.microsoft.com/office/drawing/2014/main" id="{1C119201-64B6-4694-A9BC-E3F11A7E02A5}"/>
              </a:ext>
            </a:extLst>
          </p:cNvPr>
          <p:cNvSpPr txBox="1"/>
          <p:nvPr/>
        </p:nvSpPr>
        <p:spPr>
          <a:xfrm>
            <a:off x="609884" y="1559439"/>
            <a:ext cx="10972232" cy="584775"/>
          </a:xfrm>
          <a:prstGeom prst="rect">
            <a:avLst/>
          </a:prstGeom>
          <a:noFill/>
        </p:spPr>
        <p:txBody>
          <a:bodyPr wrap="square" rtlCol="0">
            <a:spAutoFit/>
          </a:bodyPr>
          <a:lstStyle/>
          <a:p>
            <a:r>
              <a:rPr lang="es-MX" sz="1600" dirty="0">
                <a:latin typeface="Times New Roman" panose="02020603050405020304" pitchFamily="18" charset="0"/>
                <a:cs typeface="Times New Roman" panose="02020603050405020304" pitchFamily="18" charset="0"/>
              </a:rPr>
              <a:t>Un modelo previamente entrenado hace referencia al resultado de un proceso de entrenamiento descrito más adelante. Es necesario que esta función se ejecute para el proceso de predicción porque hace referencia al modelo para la detección de rayón y abolladura.</a:t>
            </a:r>
            <a:endParaRPr lang="es-CO" dirty="0"/>
          </a:p>
        </p:txBody>
      </p:sp>
      <p:pic>
        <p:nvPicPr>
          <p:cNvPr id="12" name="Imagen 11"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1529047F-9C5E-4B5F-8B7B-A3FFD154AF2C}"/>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14" name="Título 1">
            <a:extLst>
              <a:ext uri="{FF2B5EF4-FFF2-40B4-BE49-F238E27FC236}">
                <a16:creationId xmlns:a16="http://schemas.microsoft.com/office/drawing/2014/main" id="{8122D662-3070-45D4-B717-DC97CE3E15DC}"/>
              </a:ext>
            </a:extLst>
          </p:cNvPr>
          <p:cNvSpPr txBox="1">
            <a:spLocks/>
          </p:cNvSpPr>
          <p:nvPr/>
        </p:nvSpPr>
        <p:spPr>
          <a:xfrm>
            <a:off x="658906" y="290712"/>
            <a:ext cx="108472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Selección del modelo YOLOv8 | </a:t>
            </a:r>
            <a:r>
              <a:rPr lang="es-CO" sz="1600" dirty="0" err="1">
                <a:latin typeface="Bahnschrift Light" panose="020B0502040204020203" pitchFamily="34" charset="0"/>
              </a:rPr>
              <a:t>Pre-entrenado</a:t>
            </a:r>
            <a:endParaRPr lang="es-CO" sz="1600" dirty="0">
              <a:latin typeface="Bahnschrift Light" panose="020B0502040204020203" pitchFamily="34" charset="0"/>
            </a:endParaRPr>
          </a:p>
        </p:txBody>
      </p:sp>
      <p:pic>
        <p:nvPicPr>
          <p:cNvPr id="13" name="Imagen 12">
            <a:extLst>
              <a:ext uri="{FF2B5EF4-FFF2-40B4-BE49-F238E27FC236}">
                <a16:creationId xmlns:a16="http://schemas.microsoft.com/office/drawing/2014/main" id="{98DBBE99-FE76-4E41-9B8C-19648E3988E0}"/>
              </a:ext>
            </a:extLst>
          </p:cNvPr>
          <p:cNvPicPr>
            <a:picLocks noChangeAspect="1"/>
          </p:cNvPicPr>
          <p:nvPr/>
        </p:nvPicPr>
        <p:blipFill>
          <a:blip r:embed="rId4"/>
          <a:stretch>
            <a:fillRect/>
          </a:stretch>
        </p:blipFill>
        <p:spPr>
          <a:xfrm>
            <a:off x="985907" y="2406839"/>
            <a:ext cx="3927608" cy="2245713"/>
          </a:xfrm>
          <a:prstGeom prst="rect">
            <a:avLst/>
          </a:prstGeom>
        </p:spPr>
      </p:pic>
      <p:cxnSp>
        <p:nvCxnSpPr>
          <p:cNvPr id="17" name="Google Shape;814;p40">
            <a:extLst>
              <a:ext uri="{FF2B5EF4-FFF2-40B4-BE49-F238E27FC236}">
                <a16:creationId xmlns:a16="http://schemas.microsoft.com/office/drawing/2014/main" id="{0A85540B-AF9A-4CEC-B90B-41446AD11580}"/>
              </a:ext>
            </a:extLst>
          </p:cNvPr>
          <p:cNvCxnSpPr>
            <a:cxnSpLocks/>
          </p:cNvCxnSpPr>
          <p:nvPr/>
        </p:nvCxnSpPr>
        <p:spPr>
          <a:xfrm>
            <a:off x="2934954" y="4652552"/>
            <a:ext cx="0" cy="210886"/>
          </a:xfrm>
          <a:prstGeom prst="straightConnector1">
            <a:avLst/>
          </a:prstGeom>
          <a:noFill/>
          <a:ln w="9525" cap="flat" cmpd="sng">
            <a:solidFill>
              <a:schemeClr val="dk1"/>
            </a:solidFill>
            <a:prstDash val="solid"/>
            <a:round/>
            <a:headEnd type="none" w="med" len="med"/>
            <a:tailEnd type="diamond" w="med" len="med"/>
          </a:ln>
        </p:spPr>
      </p:cxnSp>
      <p:sp>
        <p:nvSpPr>
          <p:cNvPr id="19" name="CuadroTexto 18">
            <a:extLst>
              <a:ext uri="{FF2B5EF4-FFF2-40B4-BE49-F238E27FC236}">
                <a16:creationId xmlns:a16="http://schemas.microsoft.com/office/drawing/2014/main" id="{D03A6859-5666-44FA-9745-86CF37E2E0FB}"/>
              </a:ext>
            </a:extLst>
          </p:cNvPr>
          <p:cNvSpPr txBox="1"/>
          <p:nvPr/>
        </p:nvSpPr>
        <p:spPr>
          <a:xfrm>
            <a:off x="5552917" y="2416187"/>
            <a:ext cx="6266601" cy="2246769"/>
          </a:xfrm>
          <a:prstGeom prst="rect">
            <a:avLst/>
          </a:prstGeom>
          <a:noFill/>
        </p:spPr>
        <p:txBody>
          <a:bodyPr wrap="square" rtlCol="0">
            <a:spAutoFit/>
          </a:bodyPr>
          <a:lstStyle/>
          <a:p>
            <a:pPr marL="742950" lvl="1" indent="-285750">
              <a:buFont typeface="Arial" panose="020B0604020202020204" pitchFamily="34" charset="0"/>
              <a:buChar char="•"/>
            </a:pPr>
            <a:r>
              <a:rPr lang="es-CO" sz="1400" dirty="0">
                <a:latin typeface="Times New Roman" panose="02020603050405020304" pitchFamily="18" charset="0"/>
                <a:cs typeface="Times New Roman" panose="02020603050405020304" pitchFamily="18" charset="0"/>
              </a:rPr>
              <a:t>Para utilizar el modelo </a:t>
            </a:r>
            <a:r>
              <a:rPr lang="es-CO" sz="1400" dirty="0" err="1">
                <a:latin typeface="Times New Roman" panose="02020603050405020304" pitchFamily="18" charset="0"/>
                <a:cs typeface="Times New Roman" panose="02020603050405020304" pitchFamily="18" charset="0"/>
              </a:rPr>
              <a:t>pre-entrenado</a:t>
            </a:r>
            <a:r>
              <a:rPr lang="es-CO" sz="1400" dirty="0">
                <a:latin typeface="Times New Roman" panose="02020603050405020304" pitchFamily="18" charset="0"/>
                <a:cs typeface="Times New Roman" panose="02020603050405020304" pitchFamily="18" charset="0"/>
              </a:rPr>
              <a:t>, asegúrese de haber completado el modo de entrenamiento con un modelo original. De lo contrario, aparecerá un mensaje de advertencia indicando que no existen experimentos.</a:t>
            </a:r>
          </a:p>
          <a:p>
            <a:pPr marL="285750" indent="-285750">
              <a:buFont typeface="Arial" panose="020B0604020202020204" pitchFamily="34" charset="0"/>
              <a:buChar char="•"/>
            </a:pPr>
            <a:endParaRPr lang="es-CO"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s-CO" sz="1400" dirty="0">
                <a:latin typeface="Times New Roman" panose="02020603050405020304" pitchFamily="18" charset="0"/>
                <a:cs typeface="Times New Roman" panose="02020603050405020304" pitchFamily="18" charset="0"/>
              </a:rPr>
              <a:t>La función seleccionará automáticamente el último experimento de entrenamiento disponible.</a:t>
            </a:r>
            <a:r>
              <a:rPr lang="es-MX" sz="1400" dirty="0">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endParaRPr lang="es-MX"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s-MX" sz="1400" dirty="0">
                <a:latin typeface="Times New Roman" panose="02020603050405020304" pitchFamily="18" charset="0"/>
                <a:cs typeface="Times New Roman" panose="02020603050405020304" pitchFamily="18" charset="0"/>
              </a:rPr>
              <a:t>Para verificar los entrenamientos disponibles, puede revisar la ruta “</a:t>
            </a:r>
            <a:r>
              <a:rPr lang="es-MX" sz="1400" dirty="0" err="1">
                <a:latin typeface="Times New Roman" panose="02020603050405020304" pitchFamily="18" charset="0"/>
                <a:cs typeface="Times New Roman" panose="02020603050405020304" pitchFamily="18" charset="0"/>
              </a:rPr>
              <a:t>proyecto_yolo</a:t>
            </a:r>
            <a:r>
              <a:rPr lang="es-MX" sz="1400" dirty="0">
                <a:latin typeface="Times New Roman" panose="02020603050405020304" pitchFamily="18" charset="0"/>
                <a:cs typeface="Times New Roman" panose="02020603050405020304" pitchFamily="18" charset="0"/>
              </a:rPr>
              <a:t>\</a:t>
            </a:r>
            <a:r>
              <a:rPr lang="es-MX" sz="1400" dirty="0" err="1">
                <a:latin typeface="Times New Roman" panose="02020603050405020304" pitchFamily="18" charset="0"/>
                <a:cs typeface="Times New Roman" panose="02020603050405020304" pitchFamily="18" charset="0"/>
              </a:rPr>
              <a:t>src</a:t>
            </a:r>
            <a:r>
              <a:rPr lang="es-MX" sz="1400" dirty="0">
                <a:latin typeface="Times New Roman" panose="02020603050405020304" pitchFamily="18" charset="0"/>
                <a:cs typeface="Times New Roman" panose="02020603050405020304" pitchFamily="18" charset="0"/>
              </a:rPr>
              <a:t>\&lt;</a:t>
            </a:r>
            <a:r>
              <a:rPr lang="es-MX" sz="1400" dirty="0" err="1">
                <a:latin typeface="Times New Roman" panose="02020603050405020304" pitchFamily="18" charset="0"/>
                <a:cs typeface="Times New Roman" panose="02020603050405020304" pitchFamily="18" charset="0"/>
              </a:rPr>
              <a:t>versión_srcv</a:t>
            </a:r>
            <a:r>
              <a:rPr lang="es-MX" sz="1400" dirty="0">
                <a:latin typeface="Times New Roman" panose="02020603050405020304" pitchFamily="18" charset="0"/>
                <a:cs typeface="Times New Roman" panose="02020603050405020304" pitchFamily="18" charset="0"/>
              </a:rPr>
              <a:t>&gt;\&lt;</a:t>
            </a:r>
            <a:r>
              <a:rPr lang="es-MX" sz="1400" dirty="0" err="1">
                <a:latin typeface="Times New Roman" panose="02020603050405020304" pitchFamily="18" charset="0"/>
                <a:cs typeface="Times New Roman" panose="02020603050405020304" pitchFamily="18" charset="0"/>
              </a:rPr>
              <a:t>tipo_de_modelo</a:t>
            </a:r>
            <a:r>
              <a:rPr lang="es-MX" sz="1400" dirty="0">
                <a:latin typeface="Times New Roman" panose="02020603050405020304" pitchFamily="18" charset="0"/>
                <a:cs typeface="Times New Roman" panose="02020603050405020304" pitchFamily="18" charset="0"/>
              </a:rPr>
              <a:t>&gt;\&lt;</a:t>
            </a:r>
            <a:r>
              <a:rPr lang="es-MX" sz="1400" dirty="0" err="1">
                <a:latin typeface="Times New Roman" panose="02020603050405020304" pitchFamily="18" charset="0"/>
                <a:cs typeface="Times New Roman" panose="02020603050405020304" pitchFamily="18" charset="0"/>
              </a:rPr>
              <a:t>tipo_de_tarea</a:t>
            </a:r>
            <a:r>
              <a:rPr lang="es-MX" sz="1400" dirty="0">
                <a:latin typeface="Times New Roman" panose="02020603050405020304" pitchFamily="18" charset="0"/>
                <a:cs typeface="Times New Roman" panose="02020603050405020304" pitchFamily="18" charset="0"/>
              </a:rPr>
              <a:t>&gt;\&lt;</a:t>
            </a:r>
            <a:r>
              <a:rPr lang="es-MX" sz="1400" dirty="0" err="1">
                <a:latin typeface="Times New Roman" panose="02020603050405020304" pitchFamily="18" charset="0"/>
                <a:cs typeface="Times New Roman" panose="02020603050405020304" pitchFamily="18" charset="0"/>
              </a:rPr>
              <a:t>nombre_experimento</a:t>
            </a:r>
            <a:r>
              <a:rPr lang="es-MX" sz="1400" dirty="0">
                <a:latin typeface="Times New Roman" panose="02020603050405020304" pitchFamily="18" charset="0"/>
                <a:cs typeface="Times New Roman" panose="02020603050405020304" pitchFamily="18" charset="0"/>
              </a:rPr>
              <a:t>&gt;”.</a:t>
            </a:r>
            <a:endParaRPr lang="es-CO" sz="1400" dirty="0">
              <a:latin typeface="Times New Roman" panose="02020603050405020304" pitchFamily="18" charset="0"/>
              <a:cs typeface="Times New Roman" panose="02020603050405020304" pitchFamily="18" charset="0"/>
            </a:endParaRPr>
          </a:p>
        </p:txBody>
      </p:sp>
      <p:pic>
        <p:nvPicPr>
          <p:cNvPr id="22" name="Picture 2" descr="Warning Generic Flat icon">
            <a:extLst>
              <a:ext uri="{FF2B5EF4-FFF2-40B4-BE49-F238E27FC236}">
                <a16:creationId xmlns:a16="http://schemas.microsoft.com/office/drawing/2014/main" id="{A684F086-9D06-449E-BE8D-AB8702A881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660" y="4903779"/>
            <a:ext cx="275206" cy="275206"/>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758A3BD9-5F77-4EF3-A2F4-78CB86B4E977}"/>
              </a:ext>
            </a:extLst>
          </p:cNvPr>
          <p:cNvSpPr/>
          <p:nvPr/>
        </p:nvSpPr>
        <p:spPr>
          <a:xfrm>
            <a:off x="6403777" y="4863438"/>
            <a:ext cx="5415741" cy="646331"/>
          </a:xfrm>
          <a:prstGeom prst="rect">
            <a:avLst/>
          </a:prstGeom>
        </p:spPr>
        <p:txBody>
          <a:bodyPr wrap="square">
            <a:spAutoFit/>
          </a:bodyPr>
          <a:lstStyle/>
          <a:p>
            <a:r>
              <a:rPr lang="es-CO" sz="1200" dirty="0">
                <a:latin typeface="Times New Roman" panose="02020603050405020304" pitchFamily="18" charset="0"/>
                <a:cs typeface="Times New Roman" panose="02020603050405020304" pitchFamily="18" charset="0"/>
              </a:rPr>
              <a:t>Advertencia: En el script de detección y segmentación referente a los modelos ‘rayón' y 'abolladura', es necesario seleccionar ambos tipos de modelo para el uso de la tarea predicción, ya que ambos se utilizan para la función de área.</a:t>
            </a:r>
          </a:p>
        </p:txBody>
      </p:sp>
      <p:pic>
        <p:nvPicPr>
          <p:cNvPr id="15" name="Picture 4" descr="Circle - Free arrows icons">
            <a:extLst>
              <a:ext uri="{FF2B5EF4-FFF2-40B4-BE49-F238E27FC236}">
                <a16:creationId xmlns:a16="http://schemas.microsoft.com/office/drawing/2014/main" id="{B892A7CF-E44E-4EF9-B09A-461DAF047A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7661" y="5626040"/>
            <a:ext cx="275205" cy="270909"/>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15">
            <a:extLst>
              <a:ext uri="{FF2B5EF4-FFF2-40B4-BE49-F238E27FC236}">
                <a16:creationId xmlns:a16="http://schemas.microsoft.com/office/drawing/2014/main" id="{8882F527-5D82-499B-9007-0D5464A9A76A}"/>
              </a:ext>
            </a:extLst>
          </p:cNvPr>
          <p:cNvSpPr/>
          <p:nvPr/>
        </p:nvSpPr>
        <p:spPr>
          <a:xfrm>
            <a:off x="6403777" y="5585557"/>
            <a:ext cx="5415741" cy="461665"/>
          </a:xfrm>
          <a:prstGeom prst="rect">
            <a:avLst/>
          </a:prstGeom>
        </p:spPr>
        <p:txBody>
          <a:bodyPr wrap="square">
            <a:spAutoFit/>
          </a:bodyPr>
          <a:lstStyle/>
          <a:p>
            <a:r>
              <a:rPr lang="es-CO" sz="1200" dirty="0">
                <a:latin typeface="Times New Roman" panose="02020603050405020304" pitchFamily="18" charset="0"/>
                <a:cs typeface="Times New Roman" panose="02020603050405020304" pitchFamily="18" charset="0"/>
              </a:rPr>
              <a:t>Se establece el nombre de la carpeta y el tipo de tarea, de la cual se obtendrá el modelo entrenado.</a:t>
            </a:r>
          </a:p>
        </p:txBody>
      </p:sp>
      <p:sp>
        <p:nvSpPr>
          <p:cNvPr id="5" name="Rectángulo 4">
            <a:extLst>
              <a:ext uri="{FF2B5EF4-FFF2-40B4-BE49-F238E27FC236}">
                <a16:creationId xmlns:a16="http://schemas.microsoft.com/office/drawing/2014/main" id="{047B1774-04F1-4126-BDC0-D9C2CA38EDCA}"/>
              </a:ext>
            </a:extLst>
          </p:cNvPr>
          <p:cNvSpPr/>
          <p:nvPr/>
        </p:nvSpPr>
        <p:spPr>
          <a:xfrm>
            <a:off x="609884" y="5585558"/>
            <a:ext cx="1549422" cy="16754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219309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F69BCB60-065E-40AE-A88F-C464A399BAD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27" name="Google Shape;803;p40">
            <a:extLst>
              <a:ext uri="{FF2B5EF4-FFF2-40B4-BE49-F238E27FC236}">
                <a16:creationId xmlns:a16="http://schemas.microsoft.com/office/drawing/2014/main" id="{75501C80-66D3-457C-A244-C5D7CAC0CB3D}"/>
              </a:ext>
            </a:extLst>
          </p:cNvPr>
          <p:cNvSpPr txBox="1"/>
          <p:nvPr/>
        </p:nvSpPr>
        <p:spPr>
          <a:xfrm>
            <a:off x="3145885" y="4556337"/>
            <a:ext cx="1764000" cy="521100"/>
          </a:xfrm>
          <a:prstGeom prst="rect">
            <a:avLst/>
          </a:prstGeom>
          <a:noFill/>
          <a:ln>
            <a:noFill/>
          </a:ln>
        </p:spPr>
        <p:txBody>
          <a:bodyPr spcFirstLastPara="1" wrap="square" lIns="91425" tIns="91425" rIns="91425" bIns="91425" anchor="t" anchorCtr="0">
            <a:noAutofit/>
          </a:bodyPr>
          <a:lstStyle/>
          <a:p>
            <a:pPr lvl="0" algn="just"/>
            <a:r>
              <a:rPr lang="es-CO" sz="1200" dirty="0">
                <a:solidFill>
                  <a:schemeClr val="dk1"/>
                </a:solidFill>
                <a:latin typeface="Bell MT" panose="02020503060305020303" pitchFamily="18" charset="0"/>
              </a:rPr>
              <a:t>Siga el enlace directo proporcionado en la celda para dirigirse a la pagina oficial de </a:t>
            </a:r>
            <a:r>
              <a:rPr lang="es-CO" sz="1200" dirty="0" err="1">
                <a:solidFill>
                  <a:schemeClr val="dk1"/>
                </a:solidFill>
                <a:latin typeface="Bell MT" panose="02020503060305020303" pitchFamily="18" charset="0"/>
              </a:rPr>
              <a:t>Pytorch</a:t>
            </a:r>
            <a:r>
              <a:rPr lang="es-CO" sz="1200" dirty="0">
                <a:solidFill>
                  <a:schemeClr val="dk1"/>
                </a:solidFill>
                <a:latin typeface="Bell MT" panose="02020503060305020303" pitchFamily="18" charset="0"/>
              </a:rPr>
              <a:t>.</a:t>
            </a:r>
            <a:endParaRPr sz="1200" dirty="0">
              <a:solidFill>
                <a:schemeClr val="dk1"/>
              </a:solidFill>
              <a:latin typeface="Bell MT" panose="02020503060305020303" pitchFamily="18" charset="0"/>
              <a:sym typeface="Akatab"/>
            </a:endParaRPr>
          </a:p>
        </p:txBody>
      </p:sp>
      <p:grpSp>
        <p:nvGrpSpPr>
          <p:cNvPr id="28" name="Google Shape;804;p40">
            <a:extLst>
              <a:ext uri="{FF2B5EF4-FFF2-40B4-BE49-F238E27FC236}">
                <a16:creationId xmlns:a16="http://schemas.microsoft.com/office/drawing/2014/main" id="{B42EE280-31D0-4D53-81A2-F28869FA75B8}"/>
              </a:ext>
            </a:extLst>
          </p:cNvPr>
          <p:cNvGrpSpPr/>
          <p:nvPr/>
        </p:nvGrpSpPr>
        <p:grpSpPr>
          <a:xfrm>
            <a:off x="5664302" y="4610758"/>
            <a:ext cx="2885853" cy="1107028"/>
            <a:chOff x="4548556" y="3543360"/>
            <a:chExt cx="2067117" cy="1042199"/>
          </a:xfrm>
        </p:grpSpPr>
        <p:sp>
          <p:nvSpPr>
            <p:cNvPr id="29" name="Google Shape;805;p40">
              <a:extLst>
                <a:ext uri="{FF2B5EF4-FFF2-40B4-BE49-F238E27FC236}">
                  <a16:creationId xmlns:a16="http://schemas.microsoft.com/office/drawing/2014/main" id="{8B72002E-303B-46A1-AC08-047F5D6A6864}"/>
                </a:ext>
              </a:extLst>
            </p:cNvPr>
            <p:cNvSpPr txBox="1"/>
            <p:nvPr/>
          </p:nvSpPr>
          <p:spPr>
            <a:xfrm>
              <a:off x="4619450" y="3543360"/>
              <a:ext cx="1764000" cy="52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00" b="1" dirty="0">
                  <a:solidFill>
                    <a:schemeClr val="dk1"/>
                  </a:solidFill>
                  <a:latin typeface="Bell MT" panose="02020503060305020303" pitchFamily="18" charset="0"/>
                  <a:sym typeface="Noto Serif Ethiopic"/>
                </a:rPr>
                <a:t>S</a:t>
              </a:r>
              <a:r>
                <a:rPr lang="es-CO" sz="1400" b="1" dirty="0">
                  <a:solidFill>
                    <a:schemeClr val="dk1"/>
                  </a:solidFill>
                  <a:latin typeface="Bell MT" panose="02020503060305020303" pitchFamily="18" charset="0"/>
                  <a:sym typeface="Noto Serif Ethiopic"/>
                </a:rPr>
                <a:t>elección de características</a:t>
              </a:r>
              <a:endParaRPr sz="1400" b="1" dirty="0">
                <a:solidFill>
                  <a:schemeClr val="dk1"/>
                </a:solidFill>
                <a:latin typeface="Bell MT" panose="02020503060305020303" pitchFamily="18" charset="0"/>
                <a:sym typeface="Noto Serif Ethiopic"/>
              </a:endParaRPr>
            </a:p>
          </p:txBody>
        </p:sp>
        <p:sp>
          <p:nvSpPr>
            <p:cNvPr id="30" name="Google Shape;806;p40">
              <a:extLst>
                <a:ext uri="{FF2B5EF4-FFF2-40B4-BE49-F238E27FC236}">
                  <a16:creationId xmlns:a16="http://schemas.microsoft.com/office/drawing/2014/main" id="{B59A8B6B-1078-491D-9FEE-E9765A44286F}"/>
                </a:ext>
              </a:extLst>
            </p:cNvPr>
            <p:cNvSpPr txBox="1"/>
            <p:nvPr/>
          </p:nvSpPr>
          <p:spPr>
            <a:xfrm>
              <a:off x="4548556" y="4064459"/>
              <a:ext cx="2067117" cy="521100"/>
            </a:xfrm>
            <a:prstGeom prst="rect">
              <a:avLst/>
            </a:prstGeom>
            <a:noFill/>
            <a:ln>
              <a:noFill/>
            </a:ln>
          </p:spPr>
          <p:txBody>
            <a:bodyPr spcFirstLastPara="1" wrap="square" lIns="91425" tIns="91425" rIns="91425" bIns="91425" anchor="t" anchorCtr="0">
              <a:noAutofit/>
            </a:bodyPr>
            <a:lstStyle/>
            <a:p>
              <a:pPr lvl="0" algn="just"/>
              <a:r>
                <a:rPr lang="es-MX" sz="1200" dirty="0">
                  <a:solidFill>
                    <a:schemeClr val="dk1"/>
                  </a:solidFill>
                  <a:latin typeface="Times New Roman" panose="02020603050405020304" pitchFamily="18" charset="0"/>
                  <a:ea typeface="Akatab"/>
                  <a:cs typeface="Times New Roman" panose="02020603050405020304" pitchFamily="18" charset="0"/>
                  <a:sym typeface="Akatab"/>
                </a:rPr>
                <a:t>Elija las funciones específicas para su sistema operativo haciendo clic en la versión correspondiente; estas se destacarán en color naranja después de su selección. En la sección "Run </a:t>
              </a:r>
              <a:r>
                <a:rPr lang="es-MX" sz="1200" dirty="0" err="1">
                  <a:solidFill>
                    <a:schemeClr val="dk1"/>
                  </a:solidFill>
                  <a:latin typeface="Times New Roman" panose="02020603050405020304" pitchFamily="18" charset="0"/>
                  <a:ea typeface="Akatab"/>
                  <a:cs typeface="Times New Roman" panose="02020603050405020304" pitchFamily="18" charset="0"/>
                  <a:sym typeface="Akatab"/>
                </a:rPr>
                <a:t>this</a:t>
              </a:r>
              <a:r>
                <a:rPr lang="es-MX" sz="1200" dirty="0">
                  <a:solidFill>
                    <a:schemeClr val="dk1"/>
                  </a:solidFill>
                  <a:latin typeface="Times New Roman" panose="02020603050405020304" pitchFamily="18" charset="0"/>
                  <a:ea typeface="Akatab"/>
                  <a:cs typeface="Times New Roman" panose="02020603050405020304" pitchFamily="18" charset="0"/>
                  <a:sym typeface="Akatab"/>
                </a:rPr>
                <a:t> </a:t>
              </a:r>
              <a:r>
                <a:rPr lang="es-MX" sz="1200" dirty="0" err="1">
                  <a:solidFill>
                    <a:schemeClr val="dk1"/>
                  </a:solidFill>
                  <a:latin typeface="Times New Roman" panose="02020603050405020304" pitchFamily="18" charset="0"/>
                  <a:ea typeface="Akatab"/>
                  <a:cs typeface="Times New Roman" panose="02020603050405020304" pitchFamily="18" charset="0"/>
                  <a:sym typeface="Akatab"/>
                </a:rPr>
                <a:t>Command</a:t>
              </a:r>
              <a:r>
                <a:rPr lang="es-MX" sz="1200" dirty="0">
                  <a:solidFill>
                    <a:schemeClr val="dk1"/>
                  </a:solidFill>
                  <a:latin typeface="Times New Roman" panose="02020603050405020304" pitchFamily="18" charset="0"/>
                  <a:ea typeface="Akatab"/>
                  <a:cs typeface="Times New Roman" panose="02020603050405020304" pitchFamily="18" charset="0"/>
                  <a:sym typeface="Akatab"/>
                </a:rPr>
                <a:t>", encontrará una instrucción precisa; asegúrese de copiar esta instrucción.</a:t>
              </a:r>
              <a:endParaRPr sz="1200" dirty="0">
                <a:solidFill>
                  <a:schemeClr val="dk1"/>
                </a:solidFill>
                <a:latin typeface="Times New Roman" panose="02020603050405020304" pitchFamily="18" charset="0"/>
                <a:ea typeface="Akatab"/>
                <a:cs typeface="Times New Roman" panose="02020603050405020304" pitchFamily="18" charset="0"/>
                <a:sym typeface="Akatab"/>
              </a:endParaRPr>
            </a:p>
          </p:txBody>
        </p:sp>
      </p:grpSp>
      <p:sp>
        <p:nvSpPr>
          <p:cNvPr id="34" name="Google Shape;810;p40">
            <a:extLst>
              <a:ext uri="{FF2B5EF4-FFF2-40B4-BE49-F238E27FC236}">
                <a16:creationId xmlns:a16="http://schemas.microsoft.com/office/drawing/2014/main" id="{DD81BF39-46D9-4F83-97AF-C71AB0856AFD}"/>
              </a:ext>
            </a:extLst>
          </p:cNvPr>
          <p:cNvSpPr txBox="1"/>
          <p:nvPr/>
        </p:nvSpPr>
        <p:spPr>
          <a:xfrm>
            <a:off x="372036" y="3530407"/>
            <a:ext cx="3623887"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b="1" dirty="0">
                <a:solidFill>
                  <a:schemeClr val="dk1"/>
                </a:solidFill>
                <a:latin typeface="Bell MT" panose="02020503060305020303" pitchFamily="18" charset="0"/>
                <a:ea typeface="Noto Serif Ethiopic"/>
                <a:cs typeface="Noto Serif Ethiopic"/>
                <a:sym typeface="Noto Serif Ethiopic"/>
              </a:rPr>
              <a:t>Verificación compatibilidad con </a:t>
            </a:r>
            <a:r>
              <a:rPr lang="es-CO" sz="1400" b="1" dirty="0" err="1">
                <a:solidFill>
                  <a:schemeClr val="dk1"/>
                </a:solidFill>
                <a:latin typeface="Bell MT" panose="02020503060305020303" pitchFamily="18" charset="0"/>
                <a:ea typeface="Noto Serif Ethiopic"/>
                <a:cs typeface="Noto Serif Ethiopic"/>
                <a:sym typeface="Noto Serif Ethiopic"/>
              </a:rPr>
              <a:t>PyTorch</a:t>
            </a:r>
            <a:endParaRPr sz="1400" b="1" dirty="0">
              <a:solidFill>
                <a:schemeClr val="dk1"/>
              </a:solidFill>
              <a:latin typeface="Bell MT" panose="02020503060305020303" pitchFamily="18" charset="0"/>
              <a:ea typeface="Noto Serif Ethiopic"/>
              <a:cs typeface="Noto Serif Ethiopic"/>
              <a:sym typeface="Noto Serif Ethiopic"/>
            </a:endParaRPr>
          </a:p>
        </p:txBody>
      </p:sp>
      <p:cxnSp>
        <p:nvCxnSpPr>
          <p:cNvPr id="36" name="Google Shape;812;p40">
            <a:extLst>
              <a:ext uri="{FF2B5EF4-FFF2-40B4-BE49-F238E27FC236}">
                <a16:creationId xmlns:a16="http://schemas.microsoft.com/office/drawing/2014/main" id="{1546EDAE-AFCB-4D26-848B-FEF372BAA5DF}"/>
              </a:ext>
            </a:extLst>
          </p:cNvPr>
          <p:cNvCxnSpPr>
            <a:cxnSpLocks/>
            <a:stCxn id="34" idx="2"/>
          </p:cNvCxnSpPr>
          <p:nvPr/>
        </p:nvCxnSpPr>
        <p:spPr>
          <a:xfrm rot="16200000" flipH="1">
            <a:off x="2179656" y="4055830"/>
            <a:ext cx="938590" cy="929943"/>
          </a:xfrm>
          <a:prstGeom prst="bentConnector2">
            <a:avLst/>
          </a:prstGeom>
          <a:noFill/>
          <a:ln w="9525" cap="flat" cmpd="sng">
            <a:solidFill>
              <a:schemeClr val="dk1"/>
            </a:solidFill>
            <a:prstDash val="solid"/>
            <a:round/>
            <a:headEnd type="none" w="med" len="med"/>
            <a:tailEnd type="diamond" w="med" len="med"/>
          </a:ln>
        </p:spPr>
      </p:cxnSp>
      <p:cxnSp>
        <p:nvCxnSpPr>
          <p:cNvPr id="39" name="Google Shape;815;p40">
            <a:extLst>
              <a:ext uri="{FF2B5EF4-FFF2-40B4-BE49-F238E27FC236}">
                <a16:creationId xmlns:a16="http://schemas.microsoft.com/office/drawing/2014/main" id="{94A1FDCD-B87A-44C3-ACB2-E3FEB9BA2F07}"/>
              </a:ext>
            </a:extLst>
          </p:cNvPr>
          <p:cNvCxnSpPr>
            <a:cxnSpLocks/>
          </p:cNvCxnSpPr>
          <p:nvPr/>
        </p:nvCxnSpPr>
        <p:spPr>
          <a:xfrm>
            <a:off x="5068150" y="4988747"/>
            <a:ext cx="596153" cy="0"/>
          </a:xfrm>
          <a:prstGeom prst="straightConnector1">
            <a:avLst/>
          </a:prstGeom>
          <a:noFill/>
          <a:ln w="9525" cap="flat" cmpd="sng">
            <a:solidFill>
              <a:schemeClr val="dk1"/>
            </a:solidFill>
            <a:prstDash val="solid"/>
            <a:round/>
            <a:headEnd type="none" w="med" len="med"/>
            <a:tailEnd type="diamond" w="med" len="med"/>
          </a:ln>
        </p:spPr>
      </p:cxnSp>
      <p:cxnSp>
        <p:nvCxnSpPr>
          <p:cNvPr id="40" name="Google Shape;816;p40">
            <a:extLst>
              <a:ext uri="{FF2B5EF4-FFF2-40B4-BE49-F238E27FC236}">
                <a16:creationId xmlns:a16="http://schemas.microsoft.com/office/drawing/2014/main" id="{5323B4C8-ECF5-49AF-9577-916B42A06CA8}"/>
              </a:ext>
            </a:extLst>
          </p:cNvPr>
          <p:cNvCxnSpPr>
            <a:cxnSpLocks/>
          </p:cNvCxnSpPr>
          <p:nvPr/>
        </p:nvCxnSpPr>
        <p:spPr>
          <a:xfrm>
            <a:off x="8348450" y="4988747"/>
            <a:ext cx="526534" cy="0"/>
          </a:xfrm>
          <a:prstGeom prst="straightConnector1">
            <a:avLst/>
          </a:prstGeom>
          <a:noFill/>
          <a:ln w="9525" cap="flat" cmpd="sng">
            <a:solidFill>
              <a:schemeClr val="dk1"/>
            </a:solidFill>
            <a:prstDash val="solid"/>
            <a:round/>
            <a:headEnd type="none" w="med" len="med"/>
            <a:tailEnd type="diamond" w="med" len="med"/>
          </a:ln>
        </p:spPr>
      </p:cxnSp>
      <p:pic>
        <p:nvPicPr>
          <p:cNvPr id="41" name="Imagen 40" descr="A screen shot of a computer program&#10;&#10;Description automatically generated">
            <a:extLst>
              <a:ext uri="{FF2B5EF4-FFF2-40B4-BE49-F238E27FC236}">
                <a16:creationId xmlns:a16="http://schemas.microsoft.com/office/drawing/2014/main" id="{BFFFD1CF-7298-4420-951E-921902206339}"/>
              </a:ext>
            </a:extLst>
          </p:cNvPr>
          <p:cNvPicPr/>
          <p:nvPr/>
        </p:nvPicPr>
        <p:blipFill rotWithShape="1">
          <a:blip r:embed="rId3"/>
          <a:srcRect b="73059"/>
          <a:stretch/>
        </p:blipFill>
        <p:spPr bwMode="auto">
          <a:xfrm>
            <a:off x="2792960" y="4180558"/>
            <a:ext cx="2461581" cy="340244"/>
          </a:xfrm>
          <a:prstGeom prst="rect">
            <a:avLst/>
          </a:prstGeom>
          <a:ln>
            <a:noFill/>
          </a:ln>
          <a:extLst>
            <a:ext uri="{53640926-AAD7-44D8-BBD7-CCE9431645EC}">
              <a14:shadowObscured xmlns:a14="http://schemas.microsoft.com/office/drawing/2010/main"/>
            </a:ext>
          </a:extLst>
        </p:spPr>
      </p:pic>
      <p:pic>
        <p:nvPicPr>
          <p:cNvPr id="42" name="Imagen 41">
            <a:extLst>
              <a:ext uri="{FF2B5EF4-FFF2-40B4-BE49-F238E27FC236}">
                <a16:creationId xmlns:a16="http://schemas.microsoft.com/office/drawing/2014/main" id="{346CF7F4-5766-457E-B179-489D8298C84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509351" y="3208176"/>
            <a:ext cx="2885853" cy="1549528"/>
          </a:xfrm>
          <a:prstGeom prst="rect">
            <a:avLst/>
          </a:prstGeom>
        </p:spPr>
      </p:pic>
      <p:pic>
        <p:nvPicPr>
          <p:cNvPr id="43" name="Imagen 42">
            <a:extLst>
              <a:ext uri="{FF2B5EF4-FFF2-40B4-BE49-F238E27FC236}">
                <a16:creationId xmlns:a16="http://schemas.microsoft.com/office/drawing/2014/main" id="{D7A72563-1B91-4A00-8DC1-D838F287E917}"/>
              </a:ext>
            </a:extLst>
          </p:cNvPr>
          <p:cNvPicPr/>
          <p:nvPr/>
        </p:nvPicPr>
        <p:blipFill rotWithShape="1">
          <a:blip r:embed="rId3"/>
          <a:srcRect t="31525"/>
          <a:stretch/>
        </p:blipFill>
        <p:spPr>
          <a:xfrm>
            <a:off x="8904764" y="3471299"/>
            <a:ext cx="2555328" cy="1138607"/>
          </a:xfrm>
          <a:prstGeom prst="rect">
            <a:avLst/>
          </a:prstGeom>
        </p:spPr>
      </p:pic>
      <p:pic>
        <p:nvPicPr>
          <p:cNvPr id="44" name="Imagen 43" descr="A screen shot of a computer program&#10;&#10;Description automatically generated">
            <a:extLst>
              <a:ext uri="{FF2B5EF4-FFF2-40B4-BE49-F238E27FC236}">
                <a16:creationId xmlns:a16="http://schemas.microsoft.com/office/drawing/2014/main" id="{9AD98854-5E22-4D0D-A621-85687D45CCFB}"/>
              </a:ext>
            </a:extLst>
          </p:cNvPr>
          <p:cNvPicPr/>
          <p:nvPr/>
        </p:nvPicPr>
        <p:blipFill rotWithShape="1">
          <a:blip r:embed="rId5"/>
          <a:srcRect t="43299"/>
          <a:stretch/>
        </p:blipFill>
        <p:spPr bwMode="auto">
          <a:xfrm>
            <a:off x="372036" y="1362090"/>
            <a:ext cx="3623887" cy="2168317"/>
          </a:xfrm>
          <a:prstGeom prst="rect">
            <a:avLst/>
          </a:prstGeom>
          <a:ln>
            <a:noFill/>
          </a:ln>
          <a:extLst>
            <a:ext uri="{53640926-AAD7-44D8-BBD7-CCE9431645EC}">
              <a14:shadowObscured xmlns:a14="http://schemas.microsoft.com/office/drawing/2010/main"/>
            </a:ext>
          </a:extLst>
        </p:spPr>
      </p:pic>
      <p:sp>
        <p:nvSpPr>
          <p:cNvPr id="46" name="CuadroTexto 45">
            <a:extLst>
              <a:ext uri="{FF2B5EF4-FFF2-40B4-BE49-F238E27FC236}">
                <a16:creationId xmlns:a16="http://schemas.microsoft.com/office/drawing/2014/main" id="{44D166A1-AF8A-412D-A6E2-A6414B63FCD9}"/>
              </a:ext>
            </a:extLst>
          </p:cNvPr>
          <p:cNvSpPr txBox="1"/>
          <p:nvPr/>
        </p:nvSpPr>
        <p:spPr>
          <a:xfrm>
            <a:off x="8264625" y="2218996"/>
            <a:ext cx="2709351" cy="523220"/>
          </a:xfrm>
          <a:prstGeom prst="rect">
            <a:avLst/>
          </a:prstGeom>
          <a:noFill/>
        </p:spPr>
        <p:txBody>
          <a:bodyPr wrap="square" rtlCol="0">
            <a:spAutoFit/>
          </a:bodyPr>
          <a:lstStyle/>
          <a:p>
            <a:r>
              <a:rPr lang="es-CO" sz="1400" dirty="0">
                <a:solidFill>
                  <a:schemeClr val="dk1"/>
                </a:solidFill>
                <a:latin typeface="Bell MT" panose="02020503060305020303" pitchFamily="18" charset="0"/>
              </a:rPr>
              <a:t>Instalación de librería </a:t>
            </a:r>
            <a:r>
              <a:rPr lang="es-CO" sz="1400" dirty="0" err="1">
                <a:solidFill>
                  <a:schemeClr val="dk1"/>
                </a:solidFill>
                <a:latin typeface="Bell MT" panose="02020503060305020303" pitchFamily="18" charset="0"/>
              </a:rPr>
              <a:t>Ultralytics</a:t>
            </a:r>
            <a:r>
              <a:rPr lang="es-CO" sz="1400" dirty="0">
                <a:solidFill>
                  <a:schemeClr val="dk1"/>
                </a:solidFill>
                <a:latin typeface="Bell MT" panose="02020503060305020303" pitchFamily="18" charset="0"/>
              </a:rPr>
              <a:t> que permitirá utilizar a YOLO.</a:t>
            </a:r>
          </a:p>
        </p:txBody>
      </p:sp>
      <p:sp>
        <p:nvSpPr>
          <p:cNvPr id="7" name="Rectángulo 6">
            <a:extLst>
              <a:ext uri="{FF2B5EF4-FFF2-40B4-BE49-F238E27FC236}">
                <a16:creationId xmlns:a16="http://schemas.microsoft.com/office/drawing/2014/main" id="{90AEE747-526E-4F45-B197-9931C7899B30}"/>
              </a:ext>
            </a:extLst>
          </p:cNvPr>
          <p:cNvSpPr/>
          <p:nvPr/>
        </p:nvSpPr>
        <p:spPr>
          <a:xfrm>
            <a:off x="4296162" y="1676405"/>
            <a:ext cx="2275190" cy="1384995"/>
          </a:xfrm>
          <a:prstGeom prst="rect">
            <a:avLst/>
          </a:prstGeom>
        </p:spPr>
        <p:txBody>
          <a:bodyPr wrap="square">
            <a:spAutoFit/>
          </a:bodyPr>
          <a:lstStyle/>
          <a:p>
            <a:pPr algn="just"/>
            <a:r>
              <a:rPr lang="es-MX" sz="1400" dirty="0">
                <a:solidFill>
                  <a:schemeClr val="dk1"/>
                </a:solidFill>
                <a:latin typeface="Bell MT" panose="02020503060305020303" pitchFamily="18" charset="0"/>
              </a:rPr>
              <a:t>Esta función permite verificar la compatibilidad de su sistema con la instalación de </a:t>
            </a:r>
            <a:r>
              <a:rPr lang="es-MX" sz="1400" dirty="0" err="1">
                <a:solidFill>
                  <a:schemeClr val="dk1"/>
                </a:solidFill>
                <a:latin typeface="Bell MT" panose="02020503060305020303" pitchFamily="18" charset="0"/>
              </a:rPr>
              <a:t>PyTorch</a:t>
            </a:r>
            <a:r>
              <a:rPr lang="es-MX" sz="1400" dirty="0">
                <a:solidFill>
                  <a:schemeClr val="dk1"/>
                </a:solidFill>
                <a:latin typeface="Bell MT" panose="02020503060305020303" pitchFamily="18" charset="0"/>
              </a:rPr>
              <a:t>, el marco de trabajo de aprendizaje automático.</a:t>
            </a:r>
            <a:endParaRPr lang="es-CO" sz="1400" dirty="0">
              <a:solidFill>
                <a:schemeClr val="dk1"/>
              </a:solidFill>
              <a:latin typeface="Bell MT" panose="02020503060305020303" pitchFamily="18" charset="0"/>
            </a:endParaRPr>
          </a:p>
        </p:txBody>
      </p:sp>
      <p:grpSp>
        <p:nvGrpSpPr>
          <p:cNvPr id="35" name="Google Shape;804;p40">
            <a:extLst>
              <a:ext uri="{FF2B5EF4-FFF2-40B4-BE49-F238E27FC236}">
                <a16:creationId xmlns:a16="http://schemas.microsoft.com/office/drawing/2014/main" id="{7303F154-54E3-4F62-B92C-8DAEBC244C21}"/>
              </a:ext>
            </a:extLst>
          </p:cNvPr>
          <p:cNvGrpSpPr/>
          <p:nvPr/>
        </p:nvGrpSpPr>
        <p:grpSpPr>
          <a:xfrm>
            <a:off x="8951089" y="4636825"/>
            <a:ext cx="2786880" cy="1107028"/>
            <a:chOff x="4619450" y="3543360"/>
            <a:chExt cx="1996223" cy="1042199"/>
          </a:xfrm>
        </p:grpSpPr>
        <p:sp>
          <p:nvSpPr>
            <p:cNvPr id="37" name="Google Shape;805;p40">
              <a:extLst>
                <a:ext uri="{FF2B5EF4-FFF2-40B4-BE49-F238E27FC236}">
                  <a16:creationId xmlns:a16="http://schemas.microsoft.com/office/drawing/2014/main" id="{2C7BF743-8808-4061-B2B9-BBF0A5DD5A63}"/>
                </a:ext>
              </a:extLst>
            </p:cNvPr>
            <p:cNvSpPr txBox="1"/>
            <p:nvPr/>
          </p:nvSpPr>
          <p:spPr>
            <a:xfrm>
              <a:off x="4619450" y="3543360"/>
              <a:ext cx="1764000" cy="52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400" b="1" dirty="0">
                  <a:solidFill>
                    <a:schemeClr val="dk1"/>
                  </a:solidFill>
                  <a:latin typeface="Bell MT" panose="02020503060305020303" pitchFamily="18" charset="0"/>
                  <a:sym typeface="Noto Serif Ethiopic"/>
                </a:rPr>
                <a:t>S</a:t>
              </a:r>
              <a:r>
                <a:rPr lang="es-CO" sz="1400" b="1" dirty="0">
                  <a:solidFill>
                    <a:schemeClr val="dk1"/>
                  </a:solidFill>
                  <a:latin typeface="Bell MT" panose="02020503060305020303" pitchFamily="18" charset="0"/>
                  <a:sym typeface="Noto Serif Ethiopic"/>
                </a:rPr>
                <a:t>elección de características</a:t>
              </a:r>
              <a:endParaRPr sz="1400" b="1" dirty="0">
                <a:solidFill>
                  <a:schemeClr val="dk1"/>
                </a:solidFill>
                <a:latin typeface="Bell MT" panose="02020503060305020303" pitchFamily="18" charset="0"/>
                <a:sym typeface="Noto Serif Ethiopic"/>
              </a:endParaRPr>
            </a:p>
          </p:txBody>
        </p:sp>
        <p:sp>
          <p:nvSpPr>
            <p:cNvPr id="38" name="Google Shape;806;p40">
              <a:extLst>
                <a:ext uri="{FF2B5EF4-FFF2-40B4-BE49-F238E27FC236}">
                  <a16:creationId xmlns:a16="http://schemas.microsoft.com/office/drawing/2014/main" id="{A1192C8A-A9F1-4046-B9AF-530D910D37B5}"/>
                </a:ext>
              </a:extLst>
            </p:cNvPr>
            <p:cNvSpPr txBox="1"/>
            <p:nvPr/>
          </p:nvSpPr>
          <p:spPr>
            <a:xfrm>
              <a:off x="4632702" y="4064459"/>
              <a:ext cx="1982971" cy="521100"/>
            </a:xfrm>
            <a:prstGeom prst="rect">
              <a:avLst/>
            </a:prstGeom>
            <a:noFill/>
            <a:ln>
              <a:noFill/>
            </a:ln>
          </p:spPr>
          <p:txBody>
            <a:bodyPr spcFirstLastPara="1" wrap="square" lIns="91425" tIns="91425" rIns="91425" bIns="91425" anchor="t" anchorCtr="0">
              <a:noAutofit/>
            </a:bodyPr>
            <a:lstStyle/>
            <a:p>
              <a:pPr lvl="0" algn="just"/>
              <a:r>
                <a:rPr lang="es-MX" sz="1200" dirty="0">
                  <a:solidFill>
                    <a:schemeClr val="dk1"/>
                  </a:solidFill>
                  <a:latin typeface="Times New Roman" panose="02020603050405020304" pitchFamily="18" charset="0"/>
                  <a:ea typeface="Akatab"/>
                  <a:cs typeface="Times New Roman" panose="02020603050405020304" pitchFamily="18" charset="0"/>
                  <a:sym typeface="Akatab"/>
                </a:rPr>
                <a:t>Debe pegar la instrucción en la variable señalada, incluyéndola entre comillas, para completar la instalación de </a:t>
              </a:r>
              <a:r>
                <a:rPr lang="es-MX" sz="1200" dirty="0" err="1">
                  <a:solidFill>
                    <a:schemeClr val="dk1"/>
                  </a:solidFill>
                  <a:latin typeface="Times New Roman" panose="02020603050405020304" pitchFamily="18" charset="0"/>
                  <a:ea typeface="Akatab"/>
                  <a:cs typeface="Times New Roman" panose="02020603050405020304" pitchFamily="18" charset="0"/>
                  <a:sym typeface="Akatab"/>
                </a:rPr>
                <a:t>PyTorch</a:t>
              </a:r>
              <a:r>
                <a:rPr lang="es-MX" sz="1200" dirty="0">
                  <a:solidFill>
                    <a:schemeClr val="dk1"/>
                  </a:solidFill>
                  <a:latin typeface="Times New Roman" panose="02020603050405020304" pitchFamily="18" charset="0"/>
                  <a:ea typeface="Akatab"/>
                  <a:cs typeface="Times New Roman" panose="02020603050405020304" pitchFamily="18" charset="0"/>
                  <a:sym typeface="Akatab"/>
                </a:rPr>
                <a:t> según las características de su sistema.</a:t>
              </a:r>
              <a:endParaRPr sz="1200" dirty="0">
                <a:solidFill>
                  <a:schemeClr val="dk1"/>
                </a:solidFill>
                <a:latin typeface="Times New Roman" panose="02020603050405020304" pitchFamily="18" charset="0"/>
                <a:ea typeface="Akatab"/>
                <a:cs typeface="Times New Roman" panose="02020603050405020304" pitchFamily="18" charset="0"/>
                <a:sym typeface="Akatab"/>
              </a:endParaRPr>
            </a:p>
          </p:txBody>
        </p:sp>
      </p:grpSp>
      <p:pic>
        <p:nvPicPr>
          <p:cNvPr id="47" name="Picture 2" descr=" ">
            <a:extLst>
              <a:ext uri="{FF2B5EF4-FFF2-40B4-BE49-F238E27FC236}">
                <a16:creationId xmlns:a16="http://schemas.microsoft.com/office/drawing/2014/main" id="{5011E2F8-3691-4656-A278-A9AB356E47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4712" y="2245061"/>
            <a:ext cx="229913" cy="22991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 ">
            <a:extLst>
              <a:ext uri="{FF2B5EF4-FFF2-40B4-BE49-F238E27FC236}">
                <a16:creationId xmlns:a16="http://schemas.microsoft.com/office/drawing/2014/main" id="{EE295643-5DC9-4BBF-AB39-0E0015EF3D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6249" y="1738487"/>
            <a:ext cx="229913" cy="229913"/>
          </a:xfrm>
          <a:prstGeom prst="rect">
            <a:avLst/>
          </a:prstGeom>
          <a:noFill/>
          <a:extLst>
            <a:ext uri="{909E8E84-426E-40DD-AFC4-6F175D3DCCD1}">
              <a14:hiddenFill xmlns:a14="http://schemas.microsoft.com/office/drawing/2010/main">
                <a:solidFill>
                  <a:srgbClr val="FFFFFF"/>
                </a:solidFill>
              </a14:hiddenFill>
            </a:ext>
          </a:extLst>
        </p:spPr>
      </p:pic>
      <p:sp>
        <p:nvSpPr>
          <p:cNvPr id="24" name="Título 1">
            <a:extLst>
              <a:ext uri="{FF2B5EF4-FFF2-40B4-BE49-F238E27FC236}">
                <a16:creationId xmlns:a16="http://schemas.microsoft.com/office/drawing/2014/main" id="{DA2F4C6B-A4F0-4F7C-A6EB-550190A8AA5C}"/>
              </a:ext>
            </a:extLst>
          </p:cNvPr>
          <p:cNvSpPr txBox="1">
            <a:spLocks/>
          </p:cNvSpPr>
          <p:nvPr/>
        </p:nvSpPr>
        <p:spPr>
          <a:xfrm>
            <a:off x="811306" y="443112"/>
            <a:ext cx="108472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CO" sz="1600" dirty="0">
              <a:latin typeface="Bahnschrift Light" panose="020B0502040204020203" pitchFamily="34" charset="0"/>
            </a:endParaRPr>
          </a:p>
        </p:txBody>
      </p:sp>
      <p:sp>
        <p:nvSpPr>
          <p:cNvPr id="32" name="Título 1">
            <a:extLst>
              <a:ext uri="{FF2B5EF4-FFF2-40B4-BE49-F238E27FC236}">
                <a16:creationId xmlns:a16="http://schemas.microsoft.com/office/drawing/2014/main" id="{5EFF72E9-10AB-4448-9EC1-67F500D6BF58}"/>
              </a:ext>
            </a:extLst>
          </p:cNvPr>
          <p:cNvSpPr txBox="1">
            <a:spLocks/>
          </p:cNvSpPr>
          <p:nvPr/>
        </p:nvSpPr>
        <p:spPr>
          <a:xfrm>
            <a:off x="936537" y="-456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Instalación de librería PYTORCH</a:t>
            </a:r>
          </a:p>
        </p:txBody>
      </p:sp>
      <p:pic>
        <p:nvPicPr>
          <p:cNvPr id="2" name="Imagen 1">
            <a:extLst>
              <a:ext uri="{FF2B5EF4-FFF2-40B4-BE49-F238E27FC236}">
                <a16:creationId xmlns:a16="http://schemas.microsoft.com/office/drawing/2014/main" id="{7ACB9CFF-943E-4998-A93D-73A5D831AAF3}"/>
              </a:ext>
            </a:extLst>
          </p:cNvPr>
          <p:cNvPicPr>
            <a:picLocks noChangeAspect="1"/>
          </p:cNvPicPr>
          <p:nvPr/>
        </p:nvPicPr>
        <p:blipFill>
          <a:blip r:embed="rId7"/>
          <a:stretch>
            <a:fillRect/>
          </a:stretch>
        </p:blipFill>
        <p:spPr>
          <a:xfrm>
            <a:off x="8034712" y="1342212"/>
            <a:ext cx="3623888" cy="814522"/>
          </a:xfrm>
          <a:prstGeom prst="rect">
            <a:avLst/>
          </a:prstGeom>
        </p:spPr>
      </p:pic>
      <p:sp>
        <p:nvSpPr>
          <p:cNvPr id="3" name="Rectángulo 2">
            <a:extLst>
              <a:ext uri="{FF2B5EF4-FFF2-40B4-BE49-F238E27FC236}">
                <a16:creationId xmlns:a16="http://schemas.microsoft.com/office/drawing/2014/main" id="{80EA664B-6322-4EB2-9AA1-2BABC4B3684C}"/>
              </a:ext>
            </a:extLst>
          </p:cNvPr>
          <p:cNvSpPr/>
          <p:nvPr/>
        </p:nvSpPr>
        <p:spPr>
          <a:xfrm>
            <a:off x="7910286" y="1175657"/>
            <a:ext cx="3827683" cy="51086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spTree>
    <p:extLst>
      <p:ext uri="{BB962C8B-B14F-4D97-AF65-F5344CB8AC3E}">
        <p14:creationId xmlns:p14="http://schemas.microsoft.com/office/powerpoint/2010/main" val="16693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BE25ACD-B709-4D8A-8E68-68DC4E7F290F}"/>
              </a:ext>
            </a:extLst>
          </p:cNvPr>
          <p:cNvPicPr>
            <a:picLocks noChangeAspect="1"/>
          </p:cNvPicPr>
          <p:nvPr/>
        </p:nvPicPr>
        <p:blipFill>
          <a:blip r:embed="rId2"/>
          <a:stretch>
            <a:fillRect/>
          </a:stretch>
        </p:blipFill>
        <p:spPr>
          <a:xfrm>
            <a:off x="1210852" y="4790627"/>
            <a:ext cx="5210902" cy="1776661"/>
          </a:xfrm>
          <a:prstGeom prst="rect">
            <a:avLst/>
          </a:prstGeom>
        </p:spPr>
      </p:pic>
      <p:pic>
        <p:nvPicPr>
          <p:cNvPr id="11" name="Imagen 10"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93D59185-2322-488D-9F7E-19E996701BF0}"/>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9" name="Título 1">
            <a:extLst>
              <a:ext uri="{FF2B5EF4-FFF2-40B4-BE49-F238E27FC236}">
                <a16:creationId xmlns:a16="http://schemas.microsoft.com/office/drawing/2014/main" id="{A0823B50-183B-444E-A4E3-C47FE2429553}"/>
              </a:ext>
            </a:extLst>
          </p:cNvPr>
          <p:cNvSpPr txBox="1">
            <a:spLocks/>
          </p:cNvSpPr>
          <p:nvPr/>
        </p:nvSpPr>
        <p:spPr>
          <a:xfrm>
            <a:off x="658906" y="290712"/>
            <a:ext cx="108472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Modos de tarea de YOLOv8 | Entrenamiento</a:t>
            </a:r>
          </a:p>
        </p:txBody>
      </p:sp>
      <p:cxnSp>
        <p:nvCxnSpPr>
          <p:cNvPr id="12" name="Google Shape;814;p40">
            <a:extLst>
              <a:ext uri="{FF2B5EF4-FFF2-40B4-BE49-F238E27FC236}">
                <a16:creationId xmlns:a16="http://schemas.microsoft.com/office/drawing/2014/main" id="{E7AFEF50-C6E5-4EC9-A48F-BE0C1F8CA164}"/>
              </a:ext>
            </a:extLst>
          </p:cNvPr>
          <p:cNvCxnSpPr>
            <a:cxnSpLocks/>
          </p:cNvCxnSpPr>
          <p:nvPr/>
        </p:nvCxnSpPr>
        <p:spPr>
          <a:xfrm>
            <a:off x="3816303" y="4454394"/>
            <a:ext cx="0" cy="210886"/>
          </a:xfrm>
          <a:prstGeom prst="straightConnector1">
            <a:avLst/>
          </a:prstGeom>
          <a:noFill/>
          <a:ln w="9525" cap="flat" cmpd="sng">
            <a:solidFill>
              <a:schemeClr val="dk1"/>
            </a:solidFill>
            <a:prstDash val="solid"/>
            <a:round/>
            <a:headEnd type="none" w="med" len="med"/>
            <a:tailEnd type="diamond" w="med" len="med"/>
          </a:ln>
        </p:spPr>
      </p:cxnSp>
      <p:pic>
        <p:nvPicPr>
          <p:cNvPr id="13" name="Picture 2" descr=" ">
            <a:extLst>
              <a:ext uri="{FF2B5EF4-FFF2-40B4-BE49-F238E27FC236}">
                <a16:creationId xmlns:a16="http://schemas.microsoft.com/office/drawing/2014/main" id="{F84073BF-40C0-4ECF-B993-271608FF3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7368" y="1753211"/>
            <a:ext cx="229913" cy="229913"/>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803;p40">
            <a:extLst>
              <a:ext uri="{FF2B5EF4-FFF2-40B4-BE49-F238E27FC236}">
                <a16:creationId xmlns:a16="http://schemas.microsoft.com/office/drawing/2014/main" id="{F8E80ECA-D268-4807-A7A5-A4309732863C}"/>
              </a:ext>
            </a:extLst>
          </p:cNvPr>
          <p:cNvSpPr txBox="1"/>
          <p:nvPr/>
        </p:nvSpPr>
        <p:spPr>
          <a:xfrm>
            <a:off x="7727280" y="1690688"/>
            <a:ext cx="3580617" cy="830679"/>
          </a:xfrm>
          <a:prstGeom prst="rect">
            <a:avLst/>
          </a:prstGeom>
          <a:noFill/>
          <a:ln>
            <a:noFill/>
          </a:ln>
        </p:spPr>
        <p:txBody>
          <a:bodyPr spcFirstLastPara="1" wrap="square" lIns="91425" tIns="91425" rIns="91425" bIns="91425" anchor="t" anchorCtr="0">
            <a:noAutofit/>
          </a:bodyPr>
          <a:lstStyle/>
          <a:p>
            <a:pPr lvl="0" algn="just"/>
            <a:r>
              <a:rPr lang="es-CO" sz="1200" dirty="0">
                <a:solidFill>
                  <a:schemeClr val="dk1"/>
                </a:solidFill>
                <a:latin typeface="Bell MT" panose="02020503060305020303" pitchFamily="18" charset="0"/>
              </a:rPr>
              <a:t>Al ejecutar esta celda, se desplegara un menú que le permitirá seleccionar el modelo que desea utilizar para el modo de entrenamiento.</a:t>
            </a:r>
            <a:endParaRPr sz="1200" dirty="0">
              <a:solidFill>
                <a:schemeClr val="dk1"/>
              </a:solidFill>
              <a:latin typeface="Bell MT" panose="02020503060305020303" pitchFamily="18" charset="0"/>
              <a:sym typeface="Akatab"/>
            </a:endParaRPr>
          </a:p>
        </p:txBody>
      </p:sp>
      <p:pic>
        <p:nvPicPr>
          <p:cNvPr id="15" name="Picture 2" descr=" ">
            <a:extLst>
              <a:ext uri="{FF2B5EF4-FFF2-40B4-BE49-F238E27FC236}">
                <a16:creationId xmlns:a16="http://schemas.microsoft.com/office/drawing/2014/main" id="{6C7D13E0-1C19-4E2C-B977-00BDD9934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7368" y="2560575"/>
            <a:ext cx="229913" cy="22991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803;p40">
            <a:extLst>
              <a:ext uri="{FF2B5EF4-FFF2-40B4-BE49-F238E27FC236}">
                <a16:creationId xmlns:a16="http://schemas.microsoft.com/office/drawing/2014/main" id="{06E09EBF-FAD9-41D1-A0BF-710C174C30BD}"/>
              </a:ext>
            </a:extLst>
          </p:cNvPr>
          <p:cNvSpPr txBox="1"/>
          <p:nvPr/>
        </p:nvSpPr>
        <p:spPr>
          <a:xfrm>
            <a:off x="7727280" y="2424598"/>
            <a:ext cx="3580617" cy="1473878"/>
          </a:xfrm>
          <a:prstGeom prst="rect">
            <a:avLst/>
          </a:prstGeom>
          <a:noFill/>
          <a:ln>
            <a:noFill/>
          </a:ln>
        </p:spPr>
        <p:txBody>
          <a:bodyPr spcFirstLastPara="1" wrap="square" lIns="91425" tIns="91425" rIns="91425" bIns="91425" anchor="t" anchorCtr="0">
            <a:noAutofit/>
          </a:bodyPr>
          <a:lstStyle/>
          <a:p>
            <a:pPr lvl="0" algn="just"/>
            <a:r>
              <a:rPr lang="es-MX" sz="1200" dirty="0">
                <a:solidFill>
                  <a:schemeClr val="dk1"/>
                </a:solidFill>
                <a:latin typeface="Bell MT" panose="02020503060305020303" pitchFamily="18" charset="0"/>
                <a:sym typeface="Akatab"/>
              </a:rPr>
              <a:t>Las instrucciones que le aparecerán son:</a:t>
            </a:r>
          </a:p>
          <a:p>
            <a:pPr marL="171450" lvl="0" indent="-171450" algn="just">
              <a:buFontTx/>
              <a:buChar char="-"/>
            </a:pPr>
            <a:r>
              <a:rPr lang="es-MX" sz="1200" dirty="0">
                <a:solidFill>
                  <a:schemeClr val="dk1"/>
                </a:solidFill>
                <a:latin typeface="Bell MT" panose="02020503060305020303" pitchFamily="18" charset="0"/>
                <a:sym typeface="Akatab"/>
              </a:rPr>
              <a:t>Indique </a:t>
            </a:r>
            <a:r>
              <a:rPr lang="es-MX" sz="1200" b="1" dirty="0">
                <a:solidFill>
                  <a:schemeClr val="dk1"/>
                </a:solidFill>
                <a:latin typeface="Bell MT" panose="02020503060305020303" pitchFamily="18" charset="0"/>
                <a:sym typeface="Akatab"/>
              </a:rPr>
              <a:t>original</a:t>
            </a:r>
            <a:r>
              <a:rPr lang="es-MX" sz="1200" dirty="0">
                <a:solidFill>
                  <a:schemeClr val="dk1"/>
                </a:solidFill>
                <a:latin typeface="Bell MT" panose="02020503060305020303" pitchFamily="18" charset="0"/>
                <a:sym typeface="Akatab"/>
              </a:rPr>
              <a:t> si desea utilizar la versión del modelo YOLOv8.</a:t>
            </a:r>
          </a:p>
          <a:p>
            <a:pPr marL="171450" lvl="0" indent="-171450" algn="just">
              <a:buFontTx/>
              <a:buChar char="-"/>
            </a:pPr>
            <a:r>
              <a:rPr lang="es-MX" sz="1200" dirty="0">
                <a:solidFill>
                  <a:schemeClr val="dk1"/>
                </a:solidFill>
                <a:latin typeface="Bell MT" panose="02020503060305020303" pitchFamily="18" charset="0"/>
                <a:sym typeface="Akatab"/>
              </a:rPr>
              <a:t>Indique  </a:t>
            </a:r>
            <a:r>
              <a:rPr lang="es-MX" sz="1200" b="1" dirty="0">
                <a:solidFill>
                  <a:schemeClr val="dk1"/>
                </a:solidFill>
                <a:latin typeface="Bell MT" panose="02020503060305020303" pitchFamily="18" charset="0"/>
                <a:sym typeface="Akatab"/>
              </a:rPr>
              <a:t>entrenado </a:t>
            </a:r>
            <a:r>
              <a:rPr lang="es-MX" sz="1200" dirty="0">
                <a:solidFill>
                  <a:schemeClr val="dk1"/>
                </a:solidFill>
                <a:latin typeface="Bell MT" panose="02020503060305020303" pitchFamily="18" charset="0"/>
                <a:sym typeface="Akatab"/>
              </a:rPr>
              <a:t>si desea utilizar una versión entrenada del modelo YOLOv8.</a:t>
            </a:r>
          </a:p>
          <a:p>
            <a:pPr marL="171450" lvl="0" indent="-171450" algn="just">
              <a:buFontTx/>
              <a:buChar char="-"/>
            </a:pPr>
            <a:r>
              <a:rPr lang="es-MX" sz="1200" dirty="0">
                <a:solidFill>
                  <a:schemeClr val="dk1"/>
                </a:solidFill>
                <a:latin typeface="Bell MT" panose="02020503060305020303" pitchFamily="18" charset="0"/>
                <a:sym typeface="Akatab"/>
              </a:rPr>
              <a:t>Indique </a:t>
            </a:r>
            <a:r>
              <a:rPr lang="es-MX" sz="1200" b="1" dirty="0">
                <a:solidFill>
                  <a:schemeClr val="dk1"/>
                </a:solidFill>
                <a:latin typeface="Bell MT" panose="02020503060305020303" pitchFamily="18" charset="0"/>
                <a:sym typeface="Akatab"/>
              </a:rPr>
              <a:t>salir </a:t>
            </a:r>
            <a:r>
              <a:rPr lang="es-MX" sz="1200" dirty="0">
                <a:solidFill>
                  <a:schemeClr val="dk1"/>
                </a:solidFill>
                <a:latin typeface="Bell MT" panose="02020503060305020303" pitchFamily="18" charset="0"/>
                <a:sym typeface="Akatab"/>
              </a:rPr>
              <a:t>si desea cancelar el proceso de entrenamiento.</a:t>
            </a:r>
            <a:endParaRPr sz="1200" dirty="0">
              <a:solidFill>
                <a:schemeClr val="dk1"/>
              </a:solidFill>
              <a:latin typeface="Bell MT" panose="02020503060305020303" pitchFamily="18" charset="0"/>
              <a:sym typeface="Akatab"/>
            </a:endParaRPr>
          </a:p>
        </p:txBody>
      </p:sp>
      <p:pic>
        <p:nvPicPr>
          <p:cNvPr id="8" name="Imagen 7">
            <a:extLst>
              <a:ext uri="{FF2B5EF4-FFF2-40B4-BE49-F238E27FC236}">
                <a16:creationId xmlns:a16="http://schemas.microsoft.com/office/drawing/2014/main" id="{21EDF469-A952-4EFF-8C11-5EE2EA3C4D2C}"/>
              </a:ext>
            </a:extLst>
          </p:cNvPr>
          <p:cNvPicPr>
            <a:picLocks noChangeAspect="1"/>
          </p:cNvPicPr>
          <p:nvPr/>
        </p:nvPicPr>
        <p:blipFill>
          <a:blip r:embed="rId5"/>
          <a:stretch>
            <a:fillRect/>
          </a:stretch>
        </p:blipFill>
        <p:spPr>
          <a:xfrm>
            <a:off x="3961576" y="5609670"/>
            <a:ext cx="3535792" cy="513546"/>
          </a:xfrm>
          <a:prstGeom prst="rect">
            <a:avLst/>
          </a:prstGeom>
        </p:spPr>
      </p:pic>
      <p:pic>
        <p:nvPicPr>
          <p:cNvPr id="20" name="Picture 2" descr=" ">
            <a:extLst>
              <a:ext uri="{FF2B5EF4-FFF2-40B4-BE49-F238E27FC236}">
                <a16:creationId xmlns:a16="http://schemas.microsoft.com/office/drawing/2014/main" id="{13E8F0F5-6878-420F-8E42-0BAB09F446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7368" y="3898476"/>
            <a:ext cx="229913" cy="229913"/>
          </a:xfrm>
          <a:prstGeom prst="rect">
            <a:avLst/>
          </a:prstGeom>
          <a:noFill/>
          <a:extLst>
            <a:ext uri="{909E8E84-426E-40DD-AFC4-6F175D3DCCD1}">
              <a14:hiddenFill xmlns:a14="http://schemas.microsoft.com/office/drawing/2010/main">
                <a:solidFill>
                  <a:srgbClr val="FFFFFF"/>
                </a:solidFill>
              </a14:hiddenFill>
            </a:ext>
          </a:extLst>
        </p:spPr>
      </p:pic>
      <p:sp>
        <p:nvSpPr>
          <p:cNvPr id="21" name="Google Shape;803;p40">
            <a:extLst>
              <a:ext uri="{FF2B5EF4-FFF2-40B4-BE49-F238E27FC236}">
                <a16:creationId xmlns:a16="http://schemas.microsoft.com/office/drawing/2014/main" id="{2A09AA0B-6BB1-4377-BC39-45D05A70789A}"/>
              </a:ext>
            </a:extLst>
          </p:cNvPr>
          <p:cNvSpPr txBox="1"/>
          <p:nvPr/>
        </p:nvSpPr>
        <p:spPr>
          <a:xfrm>
            <a:off x="7727279" y="3801707"/>
            <a:ext cx="3580617" cy="830679"/>
          </a:xfrm>
          <a:prstGeom prst="rect">
            <a:avLst/>
          </a:prstGeom>
          <a:noFill/>
          <a:ln>
            <a:noFill/>
          </a:ln>
        </p:spPr>
        <p:txBody>
          <a:bodyPr spcFirstLastPara="1" wrap="square" lIns="91425" tIns="91425" rIns="91425" bIns="91425" anchor="t" anchorCtr="0">
            <a:noAutofit/>
          </a:bodyPr>
          <a:lstStyle/>
          <a:p>
            <a:pPr lvl="0" algn="just"/>
            <a:r>
              <a:rPr lang="es-MX" sz="1200" dirty="0">
                <a:solidFill>
                  <a:schemeClr val="dk1"/>
                </a:solidFill>
                <a:latin typeface="Bell MT" panose="02020503060305020303" pitchFamily="18" charset="0"/>
              </a:rPr>
              <a:t>Asegúrese de haber ejecutado la celda que proporciona la ruta específica del archivo ‘</a:t>
            </a:r>
            <a:r>
              <a:rPr lang="es-MX" sz="1200" dirty="0" err="1">
                <a:solidFill>
                  <a:schemeClr val="dk1"/>
                </a:solidFill>
                <a:latin typeface="Bell MT" panose="02020503060305020303" pitchFamily="18" charset="0"/>
              </a:rPr>
              <a:t>dataset.yaml</a:t>
            </a:r>
            <a:r>
              <a:rPr lang="es-MX" sz="1200" dirty="0">
                <a:solidFill>
                  <a:schemeClr val="dk1"/>
                </a:solidFill>
                <a:latin typeface="Bell MT" panose="02020503060305020303" pitchFamily="18" charset="0"/>
              </a:rPr>
              <a:t>’. Esto es esencial para el correcto funcionamiento del modo de entrenamiento.</a:t>
            </a:r>
            <a:endParaRPr sz="1200" dirty="0">
              <a:solidFill>
                <a:schemeClr val="dk1"/>
              </a:solidFill>
              <a:latin typeface="Bell MT" panose="02020503060305020303" pitchFamily="18" charset="0"/>
              <a:sym typeface="Akatab"/>
            </a:endParaRPr>
          </a:p>
        </p:txBody>
      </p:sp>
      <p:pic>
        <p:nvPicPr>
          <p:cNvPr id="2" name="Imagen 1">
            <a:extLst>
              <a:ext uri="{FF2B5EF4-FFF2-40B4-BE49-F238E27FC236}">
                <a16:creationId xmlns:a16="http://schemas.microsoft.com/office/drawing/2014/main" id="{1308D378-4470-4ACB-9426-7A2796A32805}"/>
              </a:ext>
            </a:extLst>
          </p:cNvPr>
          <p:cNvPicPr>
            <a:picLocks noChangeAspect="1"/>
          </p:cNvPicPr>
          <p:nvPr/>
        </p:nvPicPr>
        <p:blipFill>
          <a:blip r:embed="rId6"/>
          <a:stretch>
            <a:fillRect/>
          </a:stretch>
        </p:blipFill>
        <p:spPr>
          <a:xfrm>
            <a:off x="773633" y="1437394"/>
            <a:ext cx="6085340" cy="3064288"/>
          </a:xfrm>
          <a:prstGeom prst="rect">
            <a:avLst/>
          </a:prstGeom>
        </p:spPr>
      </p:pic>
      <p:pic>
        <p:nvPicPr>
          <p:cNvPr id="4" name="Imagen 3">
            <a:extLst>
              <a:ext uri="{FF2B5EF4-FFF2-40B4-BE49-F238E27FC236}">
                <a16:creationId xmlns:a16="http://schemas.microsoft.com/office/drawing/2014/main" id="{55CA211E-0488-44E0-A73A-DEC0EDA533CA}"/>
              </a:ext>
            </a:extLst>
          </p:cNvPr>
          <p:cNvPicPr>
            <a:picLocks noChangeAspect="1"/>
          </p:cNvPicPr>
          <p:nvPr/>
        </p:nvPicPr>
        <p:blipFill>
          <a:blip r:embed="rId7"/>
          <a:stretch>
            <a:fillRect/>
          </a:stretch>
        </p:blipFill>
        <p:spPr>
          <a:xfrm>
            <a:off x="7628126" y="4790627"/>
            <a:ext cx="3778921" cy="547082"/>
          </a:xfrm>
          <a:prstGeom prst="rect">
            <a:avLst/>
          </a:prstGeom>
        </p:spPr>
      </p:pic>
    </p:spTree>
    <p:extLst>
      <p:ext uri="{BB962C8B-B14F-4D97-AF65-F5344CB8AC3E}">
        <p14:creationId xmlns:p14="http://schemas.microsoft.com/office/powerpoint/2010/main" val="80020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4153A8C-A441-480B-A443-4F88777C9028}"/>
              </a:ext>
            </a:extLst>
          </p:cNvPr>
          <p:cNvPicPr>
            <a:picLocks noChangeAspect="1"/>
          </p:cNvPicPr>
          <p:nvPr/>
        </p:nvPicPr>
        <p:blipFill>
          <a:blip r:embed="rId2"/>
          <a:stretch>
            <a:fillRect/>
          </a:stretch>
        </p:blipFill>
        <p:spPr>
          <a:xfrm>
            <a:off x="7586379" y="2336081"/>
            <a:ext cx="4115603" cy="1051563"/>
          </a:xfrm>
          <a:prstGeom prst="rect">
            <a:avLst/>
          </a:prstGeom>
        </p:spPr>
      </p:pic>
      <p:sp>
        <p:nvSpPr>
          <p:cNvPr id="19" name="CuadroTexto 18">
            <a:extLst>
              <a:ext uri="{FF2B5EF4-FFF2-40B4-BE49-F238E27FC236}">
                <a16:creationId xmlns:a16="http://schemas.microsoft.com/office/drawing/2014/main" id="{75361CA9-330A-49E6-866F-0C99A805B060}"/>
              </a:ext>
            </a:extLst>
          </p:cNvPr>
          <p:cNvSpPr txBox="1"/>
          <p:nvPr/>
        </p:nvSpPr>
        <p:spPr>
          <a:xfrm>
            <a:off x="3531526" y="1690688"/>
            <a:ext cx="3449667" cy="2554545"/>
          </a:xfrm>
          <a:prstGeom prst="rect">
            <a:avLst/>
          </a:prstGeom>
          <a:noFill/>
        </p:spPr>
        <p:txBody>
          <a:bodyPr wrap="square" rtlCol="0">
            <a:spAutoFit/>
          </a:bodyPr>
          <a:lstStyle/>
          <a:p>
            <a:pPr algn="just"/>
            <a:r>
              <a:rPr lang="es-CO" sz="1600" dirty="0">
                <a:latin typeface="Times New Roman" panose="02020603050405020304" pitchFamily="18" charset="0"/>
                <a:cs typeface="Times New Roman" panose="02020603050405020304" pitchFamily="18" charset="0"/>
              </a:rPr>
              <a:t>Estos dos </a:t>
            </a:r>
            <a:r>
              <a:rPr lang="es-CO" sz="1600" dirty="0" err="1">
                <a:latin typeface="Times New Roman" panose="02020603050405020304" pitchFamily="18" charset="0"/>
                <a:cs typeface="Times New Roman" panose="02020603050405020304" pitchFamily="18" charset="0"/>
              </a:rPr>
              <a:t>hiperparámetros</a:t>
            </a:r>
            <a:r>
              <a:rPr lang="es-CO" sz="1600" dirty="0">
                <a:latin typeface="Times New Roman" panose="02020603050405020304" pitchFamily="18" charset="0"/>
                <a:cs typeface="Times New Roman" panose="02020603050405020304" pitchFamily="18" charset="0"/>
              </a:rPr>
              <a:t>, “Project” y “</a:t>
            </a:r>
            <a:r>
              <a:rPr lang="es-CO" sz="1600" dirty="0" err="1">
                <a:latin typeface="Times New Roman" panose="02020603050405020304" pitchFamily="18" charset="0"/>
                <a:cs typeface="Times New Roman" panose="02020603050405020304" pitchFamily="18" charset="0"/>
              </a:rPr>
              <a:t>name</a:t>
            </a:r>
            <a:r>
              <a:rPr lang="es-CO" sz="1600" dirty="0">
                <a:latin typeface="Times New Roman" panose="02020603050405020304" pitchFamily="18" charset="0"/>
                <a:cs typeface="Times New Roman" panose="02020603050405020304" pitchFamily="18" charset="0"/>
              </a:rPr>
              <a:t>”, establecen el nombre de las carpetas que contendrán los resultados después de ejecutar el entrenamiento. El nombre de “Project” no debe modificarse, ya que se utiliza para consultar el último entrenamiento. Si decide cambiarlo, asegúrese de ajustar también la línea de código correspondiente.</a:t>
            </a:r>
          </a:p>
        </p:txBody>
      </p:sp>
      <p:pic>
        <p:nvPicPr>
          <p:cNvPr id="5" name="Imagen 4">
            <a:extLst>
              <a:ext uri="{FF2B5EF4-FFF2-40B4-BE49-F238E27FC236}">
                <a16:creationId xmlns:a16="http://schemas.microsoft.com/office/drawing/2014/main" id="{83962A1A-2EBA-4E90-B1F1-BF58FFB6EF57}"/>
              </a:ext>
            </a:extLst>
          </p:cNvPr>
          <p:cNvPicPr>
            <a:picLocks noChangeAspect="1"/>
          </p:cNvPicPr>
          <p:nvPr/>
        </p:nvPicPr>
        <p:blipFill>
          <a:blip r:embed="rId3"/>
          <a:stretch>
            <a:fillRect/>
          </a:stretch>
        </p:blipFill>
        <p:spPr>
          <a:xfrm>
            <a:off x="1276411" y="5014356"/>
            <a:ext cx="1228896" cy="657317"/>
          </a:xfrm>
          <a:prstGeom prst="rect">
            <a:avLst/>
          </a:prstGeom>
        </p:spPr>
      </p:pic>
      <p:pic>
        <p:nvPicPr>
          <p:cNvPr id="6" name="Imagen 5">
            <a:extLst>
              <a:ext uri="{FF2B5EF4-FFF2-40B4-BE49-F238E27FC236}">
                <a16:creationId xmlns:a16="http://schemas.microsoft.com/office/drawing/2014/main" id="{F5228B38-2649-47D7-B5E9-ED79F1593873}"/>
              </a:ext>
            </a:extLst>
          </p:cNvPr>
          <p:cNvPicPr>
            <a:picLocks noChangeAspect="1"/>
          </p:cNvPicPr>
          <p:nvPr/>
        </p:nvPicPr>
        <p:blipFill>
          <a:blip r:embed="rId4"/>
          <a:stretch>
            <a:fillRect/>
          </a:stretch>
        </p:blipFill>
        <p:spPr>
          <a:xfrm>
            <a:off x="8894901" y="5071431"/>
            <a:ext cx="1247949" cy="657317"/>
          </a:xfrm>
          <a:prstGeom prst="rect">
            <a:avLst/>
          </a:prstGeom>
        </p:spPr>
      </p:pic>
      <p:sp>
        <p:nvSpPr>
          <p:cNvPr id="11" name="CuadroTexto 10">
            <a:extLst>
              <a:ext uri="{FF2B5EF4-FFF2-40B4-BE49-F238E27FC236}">
                <a16:creationId xmlns:a16="http://schemas.microsoft.com/office/drawing/2014/main" id="{75646FC0-8470-4AC2-AD0F-289B840202FC}"/>
              </a:ext>
            </a:extLst>
          </p:cNvPr>
          <p:cNvSpPr txBox="1"/>
          <p:nvPr/>
        </p:nvSpPr>
        <p:spPr>
          <a:xfrm>
            <a:off x="3531526" y="4832558"/>
            <a:ext cx="3449667" cy="1569660"/>
          </a:xfrm>
          <a:prstGeom prst="rect">
            <a:avLst/>
          </a:prstGeom>
          <a:noFill/>
        </p:spPr>
        <p:txBody>
          <a:bodyPr wrap="square" rtlCol="0">
            <a:spAutoFit/>
          </a:bodyPr>
          <a:lstStyle/>
          <a:p>
            <a:pPr algn="just"/>
            <a:r>
              <a:rPr lang="es-CO" sz="1600" dirty="0">
                <a:latin typeface="Times New Roman" panose="02020603050405020304" pitchFamily="18" charset="0"/>
                <a:cs typeface="Times New Roman" panose="02020603050405020304" pitchFamily="18" charset="0"/>
              </a:rPr>
              <a:t>Cuando establezca el valor del </a:t>
            </a:r>
            <a:r>
              <a:rPr lang="es-CO" sz="1600" dirty="0" err="1">
                <a:latin typeface="Times New Roman" panose="02020603050405020304" pitchFamily="18" charset="0"/>
                <a:cs typeface="Times New Roman" panose="02020603050405020304" pitchFamily="18" charset="0"/>
              </a:rPr>
              <a:t>hiperparámetro</a:t>
            </a:r>
            <a:r>
              <a:rPr lang="es-CO" sz="1600" dirty="0">
                <a:latin typeface="Times New Roman" panose="02020603050405020304" pitchFamily="18" charset="0"/>
                <a:cs typeface="Times New Roman" panose="02020603050405020304" pitchFamily="18" charset="0"/>
              </a:rPr>
              <a:t> `</a:t>
            </a:r>
            <a:r>
              <a:rPr lang="es-CO" sz="1600" dirty="0" err="1">
                <a:latin typeface="Times New Roman" panose="02020603050405020304" pitchFamily="18" charset="0"/>
                <a:cs typeface="Times New Roman" panose="02020603050405020304" pitchFamily="18" charset="0"/>
              </a:rPr>
              <a:t>epochs</a:t>
            </a:r>
            <a:r>
              <a:rPr lang="es-CO" sz="1600" dirty="0">
                <a:latin typeface="Times New Roman" panose="02020603050405020304" pitchFamily="18" charset="0"/>
                <a:cs typeface="Times New Roman" panose="02020603050405020304" pitchFamily="18" charset="0"/>
              </a:rPr>
              <a:t>`, se recomienda colocar el mismo valor en el </a:t>
            </a:r>
            <a:r>
              <a:rPr lang="es-CO" sz="1600" dirty="0" err="1">
                <a:latin typeface="Times New Roman" panose="02020603050405020304" pitchFamily="18" charset="0"/>
                <a:cs typeface="Times New Roman" panose="02020603050405020304" pitchFamily="18" charset="0"/>
              </a:rPr>
              <a:t>hiperparámetro</a:t>
            </a:r>
            <a:r>
              <a:rPr lang="es-CO" sz="1600" dirty="0">
                <a:latin typeface="Times New Roman" panose="02020603050405020304" pitchFamily="18" charset="0"/>
                <a:cs typeface="Times New Roman" panose="02020603050405020304" pitchFamily="18" charset="0"/>
              </a:rPr>
              <a:t> `</a:t>
            </a:r>
            <a:r>
              <a:rPr lang="es-CO" sz="1600" dirty="0" err="1">
                <a:latin typeface="Times New Roman" panose="02020603050405020304" pitchFamily="18" charset="0"/>
                <a:cs typeface="Times New Roman" panose="02020603050405020304" pitchFamily="18" charset="0"/>
              </a:rPr>
              <a:t>patience</a:t>
            </a:r>
            <a:r>
              <a:rPr lang="es-CO" sz="1600" dirty="0">
                <a:latin typeface="Times New Roman" panose="02020603050405020304" pitchFamily="18" charset="0"/>
                <a:cs typeface="Times New Roman" panose="02020603050405020304" pitchFamily="18" charset="0"/>
              </a:rPr>
              <a:t>` para evitar conflictos de detección debido a la falta de mejora en el entrenamiento.</a:t>
            </a:r>
          </a:p>
        </p:txBody>
      </p:sp>
      <p:pic>
        <p:nvPicPr>
          <p:cNvPr id="13" name="Imagen 12"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4083B3BD-8EDE-47CF-9354-6F72A792EDC1}"/>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cxnSp>
        <p:nvCxnSpPr>
          <p:cNvPr id="10" name="Google Shape;813;p40">
            <a:extLst>
              <a:ext uri="{FF2B5EF4-FFF2-40B4-BE49-F238E27FC236}">
                <a16:creationId xmlns:a16="http://schemas.microsoft.com/office/drawing/2014/main" id="{9E6BE491-F692-4DFE-AF48-E7E51B7387E1}"/>
              </a:ext>
            </a:extLst>
          </p:cNvPr>
          <p:cNvCxnSpPr/>
          <p:nvPr/>
        </p:nvCxnSpPr>
        <p:spPr>
          <a:xfrm>
            <a:off x="3119968" y="2894454"/>
            <a:ext cx="335400" cy="0"/>
          </a:xfrm>
          <a:prstGeom prst="straightConnector1">
            <a:avLst/>
          </a:prstGeom>
          <a:noFill/>
          <a:ln w="9525" cap="flat" cmpd="sng">
            <a:solidFill>
              <a:schemeClr val="dk1"/>
            </a:solidFill>
            <a:prstDash val="solid"/>
            <a:round/>
            <a:headEnd type="none" w="med" len="med"/>
            <a:tailEnd type="diamond" w="med" len="med"/>
          </a:ln>
        </p:spPr>
      </p:cxnSp>
      <p:cxnSp>
        <p:nvCxnSpPr>
          <p:cNvPr id="12" name="Google Shape;813;p40">
            <a:extLst>
              <a:ext uri="{FF2B5EF4-FFF2-40B4-BE49-F238E27FC236}">
                <a16:creationId xmlns:a16="http://schemas.microsoft.com/office/drawing/2014/main" id="{D229A977-0984-448E-9FB5-592724FAC5E0}"/>
              </a:ext>
            </a:extLst>
          </p:cNvPr>
          <p:cNvCxnSpPr/>
          <p:nvPr/>
        </p:nvCxnSpPr>
        <p:spPr>
          <a:xfrm>
            <a:off x="7089011" y="2861863"/>
            <a:ext cx="335400" cy="0"/>
          </a:xfrm>
          <a:prstGeom prst="straightConnector1">
            <a:avLst/>
          </a:prstGeom>
          <a:noFill/>
          <a:ln w="9525" cap="flat" cmpd="sng">
            <a:solidFill>
              <a:schemeClr val="dk1"/>
            </a:solidFill>
            <a:prstDash val="solid"/>
            <a:round/>
            <a:headEnd type="none" w="med" len="med"/>
            <a:tailEnd type="diamond" w="med" len="med"/>
          </a:ln>
        </p:spPr>
      </p:cxnSp>
      <p:cxnSp>
        <p:nvCxnSpPr>
          <p:cNvPr id="14" name="Google Shape;813;p40">
            <a:extLst>
              <a:ext uri="{FF2B5EF4-FFF2-40B4-BE49-F238E27FC236}">
                <a16:creationId xmlns:a16="http://schemas.microsoft.com/office/drawing/2014/main" id="{5BD38D30-A5DC-407B-A6B1-EFE9D904F6F9}"/>
              </a:ext>
            </a:extLst>
          </p:cNvPr>
          <p:cNvCxnSpPr/>
          <p:nvPr/>
        </p:nvCxnSpPr>
        <p:spPr>
          <a:xfrm>
            <a:off x="3119968" y="5400090"/>
            <a:ext cx="335400" cy="0"/>
          </a:xfrm>
          <a:prstGeom prst="straightConnector1">
            <a:avLst/>
          </a:prstGeom>
          <a:noFill/>
          <a:ln w="9525" cap="flat" cmpd="sng">
            <a:solidFill>
              <a:schemeClr val="dk1"/>
            </a:solidFill>
            <a:prstDash val="solid"/>
            <a:round/>
            <a:headEnd type="none" w="med" len="med"/>
            <a:tailEnd type="diamond" w="med" len="med"/>
          </a:ln>
        </p:spPr>
      </p:cxnSp>
      <p:cxnSp>
        <p:nvCxnSpPr>
          <p:cNvPr id="15" name="Google Shape;813;p40">
            <a:extLst>
              <a:ext uri="{FF2B5EF4-FFF2-40B4-BE49-F238E27FC236}">
                <a16:creationId xmlns:a16="http://schemas.microsoft.com/office/drawing/2014/main" id="{0B09FDFB-9ACB-497B-B625-2600A162559E}"/>
              </a:ext>
            </a:extLst>
          </p:cNvPr>
          <p:cNvCxnSpPr/>
          <p:nvPr/>
        </p:nvCxnSpPr>
        <p:spPr>
          <a:xfrm>
            <a:off x="7089011" y="5400090"/>
            <a:ext cx="335400" cy="0"/>
          </a:xfrm>
          <a:prstGeom prst="straightConnector1">
            <a:avLst/>
          </a:prstGeom>
          <a:noFill/>
          <a:ln w="9525" cap="flat" cmpd="sng">
            <a:solidFill>
              <a:schemeClr val="dk1"/>
            </a:solidFill>
            <a:prstDash val="solid"/>
            <a:round/>
            <a:headEnd type="none" w="med" len="med"/>
            <a:tailEnd type="diamond" w="med" len="med"/>
          </a:ln>
        </p:spPr>
      </p:cxnSp>
      <p:sp>
        <p:nvSpPr>
          <p:cNvPr id="17" name="Título 1">
            <a:extLst>
              <a:ext uri="{FF2B5EF4-FFF2-40B4-BE49-F238E27FC236}">
                <a16:creationId xmlns:a16="http://schemas.microsoft.com/office/drawing/2014/main" id="{CAEAD25B-E853-4CDB-9338-97AFCC6592DB}"/>
              </a:ext>
            </a:extLst>
          </p:cNvPr>
          <p:cNvSpPr txBox="1">
            <a:spLocks/>
          </p:cNvSpPr>
          <p:nvPr/>
        </p:nvSpPr>
        <p:spPr>
          <a:xfrm>
            <a:off x="658906" y="290712"/>
            <a:ext cx="108472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Modos de tarea de YOLOv8 | Entrenamiento</a:t>
            </a:r>
          </a:p>
        </p:txBody>
      </p:sp>
      <p:sp>
        <p:nvSpPr>
          <p:cNvPr id="4" name="Rectángulo 3">
            <a:extLst>
              <a:ext uri="{FF2B5EF4-FFF2-40B4-BE49-F238E27FC236}">
                <a16:creationId xmlns:a16="http://schemas.microsoft.com/office/drawing/2014/main" id="{331F43B0-F48E-40A4-99E9-4B5232D63E9F}"/>
              </a:ext>
            </a:extLst>
          </p:cNvPr>
          <p:cNvSpPr/>
          <p:nvPr/>
        </p:nvSpPr>
        <p:spPr>
          <a:xfrm>
            <a:off x="8498576" y="2965353"/>
            <a:ext cx="600974" cy="88997"/>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pic>
        <p:nvPicPr>
          <p:cNvPr id="2" name="Imagen 1">
            <a:extLst>
              <a:ext uri="{FF2B5EF4-FFF2-40B4-BE49-F238E27FC236}">
                <a16:creationId xmlns:a16="http://schemas.microsoft.com/office/drawing/2014/main" id="{2E73C668-AAE7-4AA7-B418-D14666B22A0A}"/>
              </a:ext>
            </a:extLst>
          </p:cNvPr>
          <p:cNvPicPr>
            <a:picLocks noChangeAspect="1"/>
          </p:cNvPicPr>
          <p:nvPr/>
        </p:nvPicPr>
        <p:blipFill>
          <a:blip r:embed="rId6"/>
          <a:stretch>
            <a:fillRect/>
          </a:stretch>
        </p:blipFill>
        <p:spPr>
          <a:xfrm>
            <a:off x="811495" y="2532453"/>
            <a:ext cx="2114845" cy="724001"/>
          </a:xfrm>
          <a:prstGeom prst="rect">
            <a:avLst/>
          </a:prstGeom>
        </p:spPr>
      </p:pic>
    </p:spTree>
    <p:extLst>
      <p:ext uri="{BB962C8B-B14F-4D97-AF65-F5344CB8AC3E}">
        <p14:creationId xmlns:p14="http://schemas.microsoft.com/office/powerpoint/2010/main" val="3466118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93D59185-2322-488D-9F7E-19E996701BF0}"/>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40" name="Imagen 39">
            <a:extLst>
              <a:ext uri="{FF2B5EF4-FFF2-40B4-BE49-F238E27FC236}">
                <a16:creationId xmlns:a16="http://schemas.microsoft.com/office/drawing/2014/main" id="{8A8D248E-6528-47C9-8F52-59084EDE7AAB}"/>
              </a:ext>
            </a:extLst>
          </p:cNvPr>
          <p:cNvPicPr>
            <a:picLocks noChangeAspect="1"/>
          </p:cNvPicPr>
          <p:nvPr/>
        </p:nvPicPr>
        <p:blipFill>
          <a:blip r:embed="rId3"/>
          <a:stretch>
            <a:fillRect/>
          </a:stretch>
        </p:blipFill>
        <p:spPr>
          <a:xfrm>
            <a:off x="2977119" y="2470406"/>
            <a:ext cx="6109892" cy="3392931"/>
          </a:xfrm>
          <a:prstGeom prst="rect">
            <a:avLst/>
          </a:prstGeom>
        </p:spPr>
      </p:pic>
      <p:pic>
        <p:nvPicPr>
          <p:cNvPr id="41" name="Imagen 40">
            <a:extLst>
              <a:ext uri="{FF2B5EF4-FFF2-40B4-BE49-F238E27FC236}">
                <a16:creationId xmlns:a16="http://schemas.microsoft.com/office/drawing/2014/main" id="{C3328757-B647-474B-B894-2474750B22D1}"/>
              </a:ext>
            </a:extLst>
          </p:cNvPr>
          <p:cNvPicPr>
            <a:picLocks noChangeAspect="1"/>
          </p:cNvPicPr>
          <p:nvPr/>
        </p:nvPicPr>
        <p:blipFill rotWithShape="1">
          <a:blip r:embed="rId3"/>
          <a:srcRect r="86710" b="65863"/>
          <a:stretch/>
        </p:blipFill>
        <p:spPr>
          <a:xfrm>
            <a:off x="1859001" y="3123653"/>
            <a:ext cx="797172" cy="8570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3" name="Imagen 42">
            <a:extLst>
              <a:ext uri="{FF2B5EF4-FFF2-40B4-BE49-F238E27FC236}">
                <a16:creationId xmlns:a16="http://schemas.microsoft.com/office/drawing/2014/main" id="{B0CE38E6-3D46-4BE2-AB5F-5B4189624EEB}"/>
              </a:ext>
            </a:extLst>
          </p:cNvPr>
          <p:cNvPicPr>
            <a:picLocks noChangeAspect="1"/>
          </p:cNvPicPr>
          <p:nvPr/>
        </p:nvPicPr>
        <p:blipFill>
          <a:blip r:embed="rId4"/>
          <a:stretch>
            <a:fillRect/>
          </a:stretch>
        </p:blipFill>
        <p:spPr>
          <a:xfrm>
            <a:off x="245237" y="3087367"/>
            <a:ext cx="1019317" cy="1009791"/>
          </a:xfrm>
          <a:prstGeom prst="rect">
            <a:avLst/>
          </a:prstGeom>
        </p:spPr>
      </p:pic>
      <p:cxnSp>
        <p:nvCxnSpPr>
          <p:cNvPr id="46" name="Google Shape;442;p29">
            <a:extLst>
              <a:ext uri="{FF2B5EF4-FFF2-40B4-BE49-F238E27FC236}">
                <a16:creationId xmlns:a16="http://schemas.microsoft.com/office/drawing/2014/main" id="{36DC7BD0-1E18-4EEC-9C59-10E5DBA61E50}"/>
              </a:ext>
            </a:extLst>
          </p:cNvPr>
          <p:cNvCxnSpPr>
            <a:cxnSpLocks/>
            <a:stCxn id="43" idx="2"/>
            <a:endCxn id="47" idx="0"/>
          </p:cNvCxnSpPr>
          <p:nvPr/>
        </p:nvCxnSpPr>
        <p:spPr>
          <a:xfrm rot="16200000" flipH="1">
            <a:off x="606527" y="4245527"/>
            <a:ext cx="806397" cy="509658"/>
          </a:xfrm>
          <a:prstGeom prst="bentConnector3">
            <a:avLst>
              <a:gd name="adj1" fmla="val 50000"/>
            </a:avLst>
          </a:prstGeom>
          <a:noFill/>
          <a:ln w="9525" cap="flat" cmpd="sng">
            <a:solidFill>
              <a:schemeClr val="dk1"/>
            </a:solidFill>
            <a:prstDash val="solid"/>
            <a:round/>
            <a:headEnd type="none" w="med" len="med"/>
            <a:tailEnd type="diamond" w="med" len="med"/>
          </a:ln>
        </p:spPr>
      </p:cxnSp>
      <p:sp>
        <p:nvSpPr>
          <p:cNvPr id="47" name="Google Shape;810;p40">
            <a:extLst>
              <a:ext uri="{FF2B5EF4-FFF2-40B4-BE49-F238E27FC236}">
                <a16:creationId xmlns:a16="http://schemas.microsoft.com/office/drawing/2014/main" id="{BA685477-D008-484B-B6ED-FA03BEC4E376}"/>
              </a:ext>
            </a:extLst>
          </p:cNvPr>
          <p:cNvSpPr txBox="1"/>
          <p:nvPr/>
        </p:nvSpPr>
        <p:spPr>
          <a:xfrm>
            <a:off x="195259" y="4903555"/>
            <a:ext cx="2138589" cy="1009791"/>
          </a:xfrm>
          <a:prstGeom prst="rect">
            <a:avLst/>
          </a:prstGeom>
          <a:noFill/>
          <a:ln>
            <a:noFill/>
          </a:ln>
        </p:spPr>
        <p:txBody>
          <a:bodyPr spcFirstLastPara="1" wrap="square" lIns="91425" tIns="91425" rIns="91425" bIns="91425" anchor="b" anchorCtr="0">
            <a:noAutofit/>
          </a:bodyPr>
          <a:lstStyle/>
          <a:p>
            <a:pPr lvl="0" algn="just"/>
            <a:r>
              <a:rPr lang="es-CO" sz="105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Archivo last.pt: </a:t>
            </a:r>
            <a:r>
              <a:rPr lang="es-MX" sz="105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Este archivo representa el peso utilizado para reflejar el estado del aprendizaje después de obtener el último resultado.</a:t>
            </a:r>
            <a:endParaRPr sz="1050" dirty="0">
              <a:solidFill>
                <a:schemeClr val="dk1"/>
              </a:solidFill>
              <a:latin typeface="Times New Roman" panose="02020603050405020304" pitchFamily="18" charset="0"/>
              <a:ea typeface="Noto Serif Ethiopic"/>
              <a:cs typeface="Times New Roman" panose="02020603050405020304" pitchFamily="18" charset="0"/>
              <a:sym typeface="Noto Serif Ethiopic"/>
            </a:endParaRPr>
          </a:p>
        </p:txBody>
      </p:sp>
      <p:sp>
        <p:nvSpPr>
          <p:cNvPr id="48" name="Google Shape;810;p40">
            <a:extLst>
              <a:ext uri="{FF2B5EF4-FFF2-40B4-BE49-F238E27FC236}">
                <a16:creationId xmlns:a16="http://schemas.microsoft.com/office/drawing/2014/main" id="{480A198A-C0B4-4E94-9846-740D87487129}"/>
              </a:ext>
            </a:extLst>
          </p:cNvPr>
          <p:cNvSpPr txBox="1"/>
          <p:nvPr/>
        </p:nvSpPr>
        <p:spPr>
          <a:xfrm>
            <a:off x="216069" y="1392248"/>
            <a:ext cx="2052505" cy="934967"/>
          </a:xfrm>
          <a:prstGeom prst="rect">
            <a:avLst/>
          </a:prstGeom>
          <a:noFill/>
          <a:ln>
            <a:noFill/>
          </a:ln>
        </p:spPr>
        <p:txBody>
          <a:bodyPr spcFirstLastPara="1" wrap="square" lIns="91425" tIns="91425" rIns="91425" bIns="91425" anchor="b" anchorCtr="0">
            <a:noAutofit/>
          </a:bodyPr>
          <a:lstStyle/>
          <a:p>
            <a:pPr lvl="0" algn="just"/>
            <a:r>
              <a:rPr lang="es-CO" sz="105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Archivo best.pt: </a:t>
            </a:r>
            <a:r>
              <a:rPr lang="es-MX" sz="105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Este archivo representa el modelo en su punto óptimo, capturando el mejor rendimiento alcanzado durante el entrenamiento.</a:t>
            </a:r>
            <a:endParaRPr sz="1050" dirty="0">
              <a:solidFill>
                <a:schemeClr val="dk1"/>
              </a:solidFill>
              <a:latin typeface="Times New Roman" panose="02020603050405020304" pitchFamily="18" charset="0"/>
              <a:ea typeface="Noto Serif Ethiopic"/>
              <a:cs typeface="Times New Roman" panose="02020603050405020304" pitchFamily="18" charset="0"/>
              <a:sym typeface="Noto Serif Ethiopic"/>
            </a:endParaRPr>
          </a:p>
        </p:txBody>
      </p:sp>
      <p:pic>
        <p:nvPicPr>
          <p:cNvPr id="10" name="Imagen 9">
            <a:extLst>
              <a:ext uri="{FF2B5EF4-FFF2-40B4-BE49-F238E27FC236}">
                <a16:creationId xmlns:a16="http://schemas.microsoft.com/office/drawing/2014/main" id="{36D57CDA-A926-4646-912C-01410C880C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2133" y="1194150"/>
            <a:ext cx="1863798" cy="1676720"/>
          </a:xfrm>
          <a:prstGeom prst="rect">
            <a:avLst/>
          </a:prstGeom>
        </p:spPr>
      </p:pic>
      <p:pic>
        <p:nvPicPr>
          <p:cNvPr id="70" name="Imagen 69">
            <a:extLst>
              <a:ext uri="{FF2B5EF4-FFF2-40B4-BE49-F238E27FC236}">
                <a16:creationId xmlns:a16="http://schemas.microsoft.com/office/drawing/2014/main" id="{178E06A4-DE42-4E25-AE4F-E197738F1B58}"/>
              </a:ext>
            </a:extLst>
          </p:cNvPr>
          <p:cNvPicPr>
            <a:picLocks noChangeAspect="1"/>
          </p:cNvPicPr>
          <p:nvPr/>
        </p:nvPicPr>
        <p:blipFill rotWithShape="1">
          <a:blip r:embed="rId6">
            <a:extLst>
              <a:ext uri="{28A0092B-C50C-407E-A947-70E740481C1C}">
                <a14:useLocalDpi xmlns:a14="http://schemas.microsoft.com/office/drawing/2010/main" val="0"/>
              </a:ext>
            </a:extLst>
          </a:blip>
          <a:srcRect r="3114"/>
          <a:stretch/>
        </p:blipFill>
        <p:spPr>
          <a:xfrm>
            <a:off x="10108122" y="4775217"/>
            <a:ext cx="1888619" cy="1762744"/>
          </a:xfrm>
          <a:prstGeom prst="rect">
            <a:avLst/>
          </a:prstGeom>
        </p:spPr>
      </p:pic>
      <p:pic>
        <p:nvPicPr>
          <p:cNvPr id="72" name="Imagen 71">
            <a:extLst>
              <a:ext uri="{FF2B5EF4-FFF2-40B4-BE49-F238E27FC236}">
                <a16:creationId xmlns:a16="http://schemas.microsoft.com/office/drawing/2014/main" id="{E6E22DC1-D94F-43E2-B63D-D7052F810DBC}"/>
              </a:ext>
            </a:extLst>
          </p:cNvPr>
          <p:cNvPicPr>
            <a:picLocks noChangeAspect="1"/>
          </p:cNvPicPr>
          <p:nvPr/>
        </p:nvPicPr>
        <p:blipFill rotWithShape="1">
          <a:blip r:embed="rId7">
            <a:extLst>
              <a:ext uri="{28A0092B-C50C-407E-A947-70E740481C1C}">
                <a14:useLocalDpi xmlns:a14="http://schemas.microsoft.com/office/drawing/2010/main" val="0"/>
              </a:ext>
            </a:extLst>
          </a:blip>
          <a:srcRect r="2502"/>
          <a:stretch/>
        </p:blipFill>
        <p:spPr>
          <a:xfrm>
            <a:off x="10108122" y="2948464"/>
            <a:ext cx="1863798" cy="1751655"/>
          </a:xfrm>
          <a:prstGeom prst="rect">
            <a:avLst/>
          </a:prstGeom>
        </p:spPr>
      </p:pic>
      <p:cxnSp>
        <p:nvCxnSpPr>
          <p:cNvPr id="36" name="Google Shape;814;p40">
            <a:extLst>
              <a:ext uri="{FF2B5EF4-FFF2-40B4-BE49-F238E27FC236}">
                <a16:creationId xmlns:a16="http://schemas.microsoft.com/office/drawing/2014/main" id="{882C07AE-0FBD-44E7-A459-FD313186265B}"/>
              </a:ext>
            </a:extLst>
          </p:cNvPr>
          <p:cNvCxnSpPr>
            <a:cxnSpLocks/>
          </p:cNvCxnSpPr>
          <p:nvPr/>
        </p:nvCxnSpPr>
        <p:spPr>
          <a:xfrm>
            <a:off x="6020493" y="2200765"/>
            <a:ext cx="1" cy="223364"/>
          </a:xfrm>
          <a:prstGeom prst="straightConnector1">
            <a:avLst/>
          </a:prstGeom>
          <a:noFill/>
          <a:ln w="9525" cap="flat" cmpd="sng">
            <a:solidFill>
              <a:schemeClr val="dk1"/>
            </a:solidFill>
            <a:prstDash val="solid"/>
            <a:round/>
            <a:headEnd type="none" w="med" len="med"/>
            <a:tailEnd type="diamond" w="med" len="med"/>
          </a:ln>
        </p:spPr>
      </p:cxnSp>
      <p:cxnSp>
        <p:nvCxnSpPr>
          <p:cNvPr id="49" name="Google Shape;814;p40">
            <a:extLst>
              <a:ext uri="{FF2B5EF4-FFF2-40B4-BE49-F238E27FC236}">
                <a16:creationId xmlns:a16="http://schemas.microsoft.com/office/drawing/2014/main" id="{141804C3-2A23-416E-9566-6DE799E611C0}"/>
              </a:ext>
            </a:extLst>
          </p:cNvPr>
          <p:cNvCxnSpPr>
            <a:cxnSpLocks/>
          </p:cNvCxnSpPr>
          <p:nvPr/>
        </p:nvCxnSpPr>
        <p:spPr>
          <a:xfrm>
            <a:off x="6026497" y="1194092"/>
            <a:ext cx="0" cy="210886"/>
          </a:xfrm>
          <a:prstGeom prst="straightConnector1">
            <a:avLst/>
          </a:prstGeom>
          <a:noFill/>
          <a:ln w="9525" cap="flat" cmpd="sng">
            <a:solidFill>
              <a:schemeClr val="dk1"/>
            </a:solidFill>
            <a:prstDash val="solid"/>
            <a:round/>
            <a:headEnd type="none" w="med" len="med"/>
            <a:tailEnd type="diamond" w="med" len="med"/>
          </a:ln>
        </p:spPr>
      </p:cxnSp>
      <p:sp>
        <p:nvSpPr>
          <p:cNvPr id="50" name="Google Shape;810;p40">
            <a:extLst>
              <a:ext uri="{FF2B5EF4-FFF2-40B4-BE49-F238E27FC236}">
                <a16:creationId xmlns:a16="http://schemas.microsoft.com/office/drawing/2014/main" id="{E363CE4F-37D9-4F33-B3CA-2E382BDAE0D5}"/>
              </a:ext>
            </a:extLst>
          </p:cNvPr>
          <p:cNvSpPr txBox="1"/>
          <p:nvPr/>
        </p:nvSpPr>
        <p:spPr>
          <a:xfrm>
            <a:off x="4453225" y="686037"/>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FUNCIÓN DE ENTRENAMIENTO</a:t>
            </a:r>
          </a:p>
        </p:txBody>
      </p:sp>
      <p:sp>
        <p:nvSpPr>
          <p:cNvPr id="51" name="Google Shape;796;p40">
            <a:extLst>
              <a:ext uri="{FF2B5EF4-FFF2-40B4-BE49-F238E27FC236}">
                <a16:creationId xmlns:a16="http://schemas.microsoft.com/office/drawing/2014/main" id="{2EE0A170-466C-4E76-BEA8-C6AE64E4E895}"/>
              </a:ext>
            </a:extLst>
          </p:cNvPr>
          <p:cNvSpPr txBox="1"/>
          <p:nvPr/>
        </p:nvSpPr>
        <p:spPr>
          <a:xfrm>
            <a:off x="8591336" y="1735848"/>
            <a:ext cx="1903246" cy="650351"/>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CO" sz="105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Entrenamiento de clases </a:t>
            </a:r>
          </a:p>
          <a:p>
            <a:pPr marL="0" lvl="0" indent="0" algn="l" rtl="0">
              <a:spcBef>
                <a:spcPts val="0"/>
              </a:spcBef>
              <a:spcAft>
                <a:spcPts val="0"/>
              </a:spcAft>
              <a:buNone/>
            </a:pPr>
            <a:r>
              <a:rPr lang="es-CO" sz="105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0: abolladura </a:t>
            </a:r>
          </a:p>
          <a:p>
            <a:pPr marL="0" lvl="0" indent="0" algn="l" rtl="0">
              <a:spcBef>
                <a:spcPts val="0"/>
              </a:spcBef>
              <a:spcAft>
                <a:spcPts val="0"/>
              </a:spcAft>
              <a:buNone/>
            </a:pPr>
            <a:r>
              <a:rPr lang="es-CO" sz="105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1: rayón</a:t>
            </a:r>
          </a:p>
        </p:txBody>
      </p:sp>
      <p:sp>
        <p:nvSpPr>
          <p:cNvPr id="52" name="Google Shape;796;p40">
            <a:extLst>
              <a:ext uri="{FF2B5EF4-FFF2-40B4-BE49-F238E27FC236}">
                <a16:creationId xmlns:a16="http://schemas.microsoft.com/office/drawing/2014/main" id="{640E2EC2-AD80-4988-B6E2-632D9320C964}"/>
              </a:ext>
            </a:extLst>
          </p:cNvPr>
          <p:cNvSpPr txBox="1"/>
          <p:nvPr/>
        </p:nvSpPr>
        <p:spPr>
          <a:xfrm>
            <a:off x="9115551" y="3702290"/>
            <a:ext cx="952965" cy="521100"/>
          </a:xfrm>
          <a:prstGeom prst="rect">
            <a:avLst/>
          </a:prstGeom>
          <a:noFill/>
          <a:ln>
            <a:noFill/>
          </a:ln>
        </p:spPr>
        <p:txBody>
          <a:bodyPr spcFirstLastPara="1" wrap="square" lIns="91425" tIns="91425" rIns="91425" bIns="91425" anchor="b" anchorCtr="0">
            <a:noAutofit/>
          </a:bodyPr>
          <a:lstStyle/>
          <a:p>
            <a:r>
              <a:rPr lang="es-CO" sz="1050" dirty="0">
                <a:solidFill>
                  <a:schemeClr val="dk1"/>
                </a:solidFill>
                <a:latin typeface="Times New Roman" panose="02020603050405020304" pitchFamily="18" charset="0"/>
                <a:cs typeface="Times New Roman" panose="02020603050405020304" pitchFamily="18" charset="0"/>
                <a:sym typeface="Noto Serif Ethiopic"/>
              </a:rPr>
              <a:t>Validación de clases</a:t>
            </a:r>
          </a:p>
        </p:txBody>
      </p:sp>
      <p:sp>
        <p:nvSpPr>
          <p:cNvPr id="53" name="Google Shape;796;p40">
            <a:extLst>
              <a:ext uri="{FF2B5EF4-FFF2-40B4-BE49-F238E27FC236}">
                <a16:creationId xmlns:a16="http://schemas.microsoft.com/office/drawing/2014/main" id="{7D440AC1-C6A2-4F32-9962-45A66A8E0FE5}"/>
              </a:ext>
            </a:extLst>
          </p:cNvPr>
          <p:cNvSpPr txBox="1"/>
          <p:nvPr/>
        </p:nvSpPr>
        <p:spPr>
          <a:xfrm>
            <a:off x="8586028" y="5913891"/>
            <a:ext cx="1566307" cy="521100"/>
          </a:xfrm>
          <a:prstGeom prst="rect">
            <a:avLst/>
          </a:prstGeom>
          <a:noFill/>
          <a:ln>
            <a:noFill/>
          </a:ln>
        </p:spPr>
        <p:txBody>
          <a:bodyPr spcFirstLastPara="1" wrap="square" lIns="91425" tIns="91425" rIns="91425" bIns="91425" anchor="b" anchorCtr="0">
            <a:noAutofit/>
          </a:bodyPr>
          <a:lstStyle/>
          <a:p>
            <a:pPr lvl="0" indent="0">
              <a:spcBef>
                <a:spcPts val="0"/>
              </a:spcBef>
              <a:spcAft>
                <a:spcPts val="0"/>
              </a:spcAft>
              <a:buNone/>
            </a:pPr>
            <a:r>
              <a:rPr lang="es-CO" sz="1050" dirty="0">
                <a:solidFill>
                  <a:schemeClr val="dk1"/>
                </a:solidFill>
                <a:latin typeface="Times New Roman" panose="02020603050405020304" pitchFamily="18" charset="0"/>
                <a:cs typeface="Times New Roman" panose="02020603050405020304" pitchFamily="18" charset="0"/>
                <a:sym typeface="Noto Serif Ethiopic"/>
              </a:rPr>
              <a:t>Predicción de las clases con su valor de confianza</a:t>
            </a:r>
          </a:p>
        </p:txBody>
      </p:sp>
      <p:pic>
        <p:nvPicPr>
          <p:cNvPr id="9" name="Imagen 8">
            <a:extLst>
              <a:ext uri="{FF2B5EF4-FFF2-40B4-BE49-F238E27FC236}">
                <a16:creationId xmlns:a16="http://schemas.microsoft.com/office/drawing/2014/main" id="{7A1177E1-DB7D-4D5B-AD2B-4DEF4CDFF3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087994">
            <a:off x="2432328" y="2628055"/>
            <a:ext cx="592348" cy="550466"/>
          </a:xfrm>
          <a:prstGeom prst="rect">
            <a:avLst/>
          </a:prstGeom>
        </p:spPr>
      </p:pic>
      <p:cxnSp>
        <p:nvCxnSpPr>
          <p:cNvPr id="56" name="Google Shape;442;p29">
            <a:extLst>
              <a:ext uri="{FF2B5EF4-FFF2-40B4-BE49-F238E27FC236}">
                <a16:creationId xmlns:a16="http://schemas.microsoft.com/office/drawing/2014/main" id="{54AE9E7A-E281-4579-9302-5DAE9BFC79B3}"/>
              </a:ext>
            </a:extLst>
          </p:cNvPr>
          <p:cNvCxnSpPr>
            <a:cxnSpLocks/>
            <a:stCxn id="43" idx="0"/>
            <a:endCxn id="48" idx="2"/>
          </p:cNvCxnSpPr>
          <p:nvPr/>
        </p:nvCxnSpPr>
        <p:spPr>
          <a:xfrm rot="5400000" flipH="1" flipV="1">
            <a:off x="618533" y="2463578"/>
            <a:ext cx="760152" cy="487426"/>
          </a:xfrm>
          <a:prstGeom prst="bentConnector3">
            <a:avLst>
              <a:gd name="adj1" fmla="val 50000"/>
            </a:avLst>
          </a:prstGeom>
          <a:noFill/>
          <a:ln w="9525" cap="flat" cmpd="sng">
            <a:solidFill>
              <a:schemeClr val="dk1"/>
            </a:solidFill>
            <a:prstDash val="solid"/>
            <a:round/>
            <a:headEnd type="none" w="med" len="med"/>
            <a:tailEnd type="diamond" w="med" len="med"/>
          </a:ln>
        </p:spPr>
      </p:cxnSp>
      <p:sp>
        <p:nvSpPr>
          <p:cNvPr id="63" name="Google Shape;794;p40">
            <a:extLst>
              <a:ext uri="{FF2B5EF4-FFF2-40B4-BE49-F238E27FC236}">
                <a16:creationId xmlns:a16="http://schemas.microsoft.com/office/drawing/2014/main" id="{627F36ED-15CC-4E8E-BA64-484D46B6C9C0}"/>
              </a:ext>
            </a:extLst>
          </p:cNvPr>
          <p:cNvSpPr txBox="1"/>
          <p:nvPr/>
        </p:nvSpPr>
        <p:spPr>
          <a:xfrm>
            <a:off x="2359696" y="1192322"/>
            <a:ext cx="2278332" cy="1009182"/>
          </a:xfrm>
          <a:prstGeom prst="rect">
            <a:avLst/>
          </a:prstGeom>
          <a:noFill/>
          <a:ln>
            <a:noFill/>
          </a:ln>
        </p:spPr>
        <p:txBody>
          <a:bodyPr spcFirstLastPara="1" wrap="square" lIns="91425" tIns="91425" rIns="91425" bIns="91425" anchor="t" anchorCtr="0">
            <a:noAutofit/>
          </a:bodyPr>
          <a:lstStyle/>
          <a:p>
            <a:pPr lvl="0" algn="just"/>
            <a:r>
              <a:rPr lang="es-MX" sz="900" dirty="0"/>
              <a:t>Después de configurar las carpetas predeterminadas de YOLO, tal como se muestra en la diapositiva No. 11, la carpeta que albergará los resultados del entrenamiento será la siguiente:</a:t>
            </a:r>
            <a:endParaRPr sz="200" dirty="0">
              <a:solidFill>
                <a:schemeClr val="dk1"/>
              </a:solidFill>
              <a:latin typeface="Times New Roman" panose="02020603050405020304" pitchFamily="18" charset="0"/>
              <a:ea typeface="Akatab"/>
              <a:cs typeface="Times New Roman" panose="02020603050405020304" pitchFamily="18" charset="0"/>
              <a:sym typeface="Akatab"/>
            </a:endParaRPr>
          </a:p>
        </p:txBody>
      </p:sp>
      <p:sp>
        <p:nvSpPr>
          <p:cNvPr id="71" name="Rectángulo 70">
            <a:extLst>
              <a:ext uri="{FF2B5EF4-FFF2-40B4-BE49-F238E27FC236}">
                <a16:creationId xmlns:a16="http://schemas.microsoft.com/office/drawing/2014/main" id="{69406E92-5E1E-4FEB-A831-A351C0DEB2BA}"/>
              </a:ext>
            </a:extLst>
          </p:cNvPr>
          <p:cNvSpPr/>
          <p:nvPr/>
        </p:nvSpPr>
        <p:spPr>
          <a:xfrm>
            <a:off x="4062307" y="1970037"/>
            <a:ext cx="3916372" cy="215444"/>
          </a:xfrm>
          <a:prstGeom prst="rect">
            <a:avLst/>
          </a:prstGeom>
        </p:spPr>
        <p:txBody>
          <a:bodyPr wrap="square">
            <a:spAutoFit/>
          </a:bodyPr>
          <a:lstStyle/>
          <a:p>
            <a:r>
              <a:rPr lang="es-MX" sz="800" dirty="0" err="1">
                <a:solidFill>
                  <a:schemeClr val="bg2">
                    <a:lumMod val="50000"/>
                  </a:schemeClr>
                </a:solidFill>
              </a:rPr>
              <a:t>proyecto_yolo</a:t>
            </a:r>
            <a:r>
              <a:rPr lang="es-MX" sz="800" dirty="0">
                <a:solidFill>
                  <a:schemeClr val="bg2">
                    <a:lumMod val="50000"/>
                  </a:schemeClr>
                </a:solidFill>
              </a:rPr>
              <a:t>\</a:t>
            </a:r>
            <a:r>
              <a:rPr lang="es-MX" sz="800" dirty="0" err="1">
                <a:solidFill>
                  <a:schemeClr val="bg2">
                    <a:lumMod val="50000"/>
                  </a:schemeClr>
                </a:solidFill>
              </a:rPr>
              <a:t>src</a:t>
            </a:r>
            <a:r>
              <a:rPr lang="es-MX" sz="800" dirty="0">
                <a:solidFill>
                  <a:schemeClr val="bg2">
                    <a:lumMod val="50000"/>
                  </a:schemeClr>
                </a:solidFill>
              </a:rPr>
              <a:t>\&lt;</a:t>
            </a:r>
            <a:r>
              <a:rPr lang="es-MX" sz="800" dirty="0" err="1">
                <a:solidFill>
                  <a:schemeClr val="bg2">
                    <a:lumMod val="50000"/>
                  </a:schemeClr>
                </a:solidFill>
              </a:rPr>
              <a:t>versión_srcv</a:t>
            </a:r>
            <a:r>
              <a:rPr lang="es-MX" sz="800" dirty="0">
                <a:solidFill>
                  <a:schemeClr val="bg2">
                    <a:lumMod val="50000"/>
                  </a:schemeClr>
                </a:solidFill>
              </a:rPr>
              <a:t>&gt;\&lt;</a:t>
            </a:r>
            <a:r>
              <a:rPr lang="es-MX" sz="800" dirty="0" err="1">
                <a:solidFill>
                  <a:schemeClr val="bg2">
                    <a:lumMod val="50000"/>
                  </a:schemeClr>
                </a:solidFill>
              </a:rPr>
              <a:t>tipo_modelo</a:t>
            </a:r>
            <a:r>
              <a:rPr lang="es-MX" sz="800" dirty="0">
                <a:solidFill>
                  <a:schemeClr val="bg2">
                    <a:lumMod val="50000"/>
                  </a:schemeClr>
                </a:solidFill>
              </a:rPr>
              <a:t>&gt;\&lt;</a:t>
            </a:r>
            <a:r>
              <a:rPr lang="es-MX" sz="800" dirty="0" err="1">
                <a:solidFill>
                  <a:schemeClr val="bg2">
                    <a:lumMod val="50000"/>
                  </a:schemeClr>
                </a:solidFill>
              </a:rPr>
              <a:t>tipo_tarea</a:t>
            </a:r>
            <a:r>
              <a:rPr lang="es-MX" sz="800" dirty="0">
                <a:solidFill>
                  <a:schemeClr val="bg2">
                    <a:lumMod val="50000"/>
                  </a:schemeClr>
                </a:solidFill>
              </a:rPr>
              <a:t>&gt;\&lt;</a:t>
            </a:r>
            <a:r>
              <a:rPr lang="es-MX" sz="800" dirty="0" err="1">
                <a:solidFill>
                  <a:schemeClr val="bg2">
                    <a:lumMod val="50000"/>
                  </a:schemeClr>
                </a:solidFill>
              </a:rPr>
              <a:t>nombre_experimento</a:t>
            </a:r>
            <a:r>
              <a:rPr lang="es-MX" sz="800" dirty="0">
                <a:solidFill>
                  <a:schemeClr val="bg2">
                    <a:lumMod val="50000"/>
                  </a:schemeClr>
                </a:solidFill>
              </a:rPr>
              <a:t>&gt;</a:t>
            </a:r>
            <a:endParaRPr lang="es-CO" sz="800" dirty="0">
              <a:solidFill>
                <a:schemeClr val="bg2">
                  <a:lumMod val="50000"/>
                </a:schemeClr>
              </a:solidFill>
            </a:endParaRPr>
          </a:p>
        </p:txBody>
      </p:sp>
      <p:pic>
        <p:nvPicPr>
          <p:cNvPr id="2050" name="Picture 2" descr=" ">
            <a:extLst>
              <a:ext uri="{FF2B5EF4-FFF2-40B4-BE49-F238E27FC236}">
                <a16:creationId xmlns:a16="http://schemas.microsoft.com/office/drawing/2014/main" id="{389A028B-DB07-4E0C-A030-5D1634082B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72413" y="1469325"/>
            <a:ext cx="278629" cy="27862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 ">
            <a:extLst>
              <a:ext uri="{FF2B5EF4-FFF2-40B4-BE49-F238E27FC236}">
                <a16:creationId xmlns:a16="http://schemas.microsoft.com/office/drawing/2014/main" id="{D909562F-4D2E-4DAA-8CA7-FBA38D7153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72413" y="3437651"/>
            <a:ext cx="278629" cy="27862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 ">
            <a:extLst>
              <a:ext uri="{FF2B5EF4-FFF2-40B4-BE49-F238E27FC236}">
                <a16:creationId xmlns:a16="http://schemas.microsoft.com/office/drawing/2014/main" id="{DC4D24E5-FCBE-437D-BA57-2DB99FA674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00953" y="5699478"/>
            <a:ext cx="278629" cy="278629"/>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 ">
            <a:extLst>
              <a:ext uri="{FF2B5EF4-FFF2-40B4-BE49-F238E27FC236}">
                <a16:creationId xmlns:a16="http://schemas.microsoft.com/office/drawing/2014/main" id="{44F2BB47-281F-45EE-AAB1-E105ADBF6C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18369" y="1566208"/>
            <a:ext cx="278629" cy="27862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 ">
            <a:extLst>
              <a:ext uri="{FF2B5EF4-FFF2-40B4-BE49-F238E27FC236}">
                <a16:creationId xmlns:a16="http://schemas.microsoft.com/office/drawing/2014/main" id="{2C6E61A8-F6B3-4941-94D0-1E9DBF5E97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2518" y="3437650"/>
            <a:ext cx="278629" cy="278629"/>
          </a:xfrm>
          <a:prstGeom prst="rect">
            <a:avLst/>
          </a:prstGeom>
          <a:noFill/>
          <a:extLst>
            <a:ext uri="{909E8E84-426E-40DD-AFC4-6F175D3DCCD1}">
              <a14:hiddenFill xmlns:a14="http://schemas.microsoft.com/office/drawing/2010/main">
                <a:solidFill>
                  <a:srgbClr val="FFFFFF"/>
                </a:solidFill>
              </a14:hiddenFill>
            </a:ext>
          </a:extLst>
        </p:spPr>
      </p:pic>
      <p:sp>
        <p:nvSpPr>
          <p:cNvPr id="29" name="Título 1">
            <a:extLst>
              <a:ext uri="{FF2B5EF4-FFF2-40B4-BE49-F238E27FC236}">
                <a16:creationId xmlns:a16="http://schemas.microsoft.com/office/drawing/2014/main" id="{9326BE14-599C-4D9D-B479-C8AEC8CD0A88}"/>
              </a:ext>
            </a:extLst>
          </p:cNvPr>
          <p:cNvSpPr txBox="1">
            <a:spLocks noGrp="1"/>
          </p:cNvSpPr>
          <p:nvPr>
            <p:ph type="title"/>
          </p:nvPr>
        </p:nvSpPr>
        <p:spPr>
          <a:xfrm>
            <a:off x="936537" y="-456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Modos de tarea de YOLOv8 | Resultados del entrenamiento</a:t>
            </a:r>
          </a:p>
        </p:txBody>
      </p:sp>
      <p:pic>
        <p:nvPicPr>
          <p:cNvPr id="2" name="Imagen 1">
            <a:extLst>
              <a:ext uri="{FF2B5EF4-FFF2-40B4-BE49-F238E27FC236}">
                <a16:creationId xmlns:a16="http://schemas.microsoft.com/office/drawing/2014/main" id="{BDE48A3C-BB34-4C55-B57A-DA51E441C3F4}"/>
              </a:ext>
            </a:extLst>
          </p:cNvPr>
          <p:cNvPicPr>
            <a:picLocks noChangeAspect="1"/>
          </p:cNvPicPr>
          <p:nvPr/>
        </p:nvPicPr>
        <p:blipFill>
          <a:blip r:embed="rId10"/>
          <a:stretch>
            <a:fillRect/>
          </a:stretch>
        </p:blipFill>
        <p:spPr>
          <a:xfrm>
            <a:off x="5403327" y="1564875"/>
            <a:ext cx="1257475" cy="328710"/>
          </a:xfrm>
          <a:prstGeom prst="rect">
            <a:avLst/>
          </a:prstGeom>
        </p:spPr>
      </p:pic>
    </p:spTree>
    <p:extLst>
      <p:ext uri="{BB962C8B-B14F-4D97-AF65-F5344CB8AC3E}">
        <p14:creationId xmlns:p14="http://schemas.microsoft.com/office/powerpoint/2010/main" val="1401888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7AAD5CFC-FF69-4F72-B67C-96B310539D66}"/>
              </a:ext>
            </a:extLst>
          </p:cNvPr>
          <p:cNvSpPr txBox="1"/>
          <p:nvPr/>
        </p:nvSpPr>
        <p:spPr>
          <a:xfrm>
            <a:off x="372036" y="1465295"/>
            <a:ext cx="11447928" cy="338554"/>
          </a:xfrm>
          <a:prstGeom prst="rect">
            <a:avLst/>
          </a:prstGeom>
          <a:noFill/>
        </p:spPr>
        <p:txBody>
          <a:bodyPr wrap="square" rtlCol="0">
            <a:spAutoFit/>
          </a:bodyPr>
          <a:lstStyle/>
          <a:p>
            <a:r>
              <a:rPr lang="es-CO" sz="1600" dirty="0">
                <a:latin typeface="Times New Roman" panose="02020603050405020304" pitchFamily="18" charset="0"/>
                <a:cs typeface="Times New Roman" panose="02020603050405020304" pitchFamily="18" charset="0"/>
              </a:rPr>
              <a:t>En esta sección es importante guiarse por la tabla de configuración para establecer los </a:t>
            </a:r>
            <a:r>
              <a:rPr lang="es-CO" sz="1600" dirty="0" err="1">
                <a:latin typeface="Times New Roman" panose="02020603050405020304" pitchFamily="18" charset="0"/>
                <a:cs typeface="Times New Roman" panose="02020603050405020304" pitchFamily="18" charset="0"/>
              </a:rPr>
              <a:t>hiperparámetros</a:t>
            </a:r>
            <a:r>
              <a:rPr lang="es-CO" sz="1600" dirty="0">
                <a:latin typeface="Times New Roman" panose="02020603050405020304" pitchFamily="18" charset="0"/>
                <a:cs typeface="Times New Roman" panose="02020603050405020304" pitchFamily="18" charset="0"/>
              </a:rPr>
              <a:t> en el modo de exportación:</a:t>
            </a:r>
          </a:p>
        </p:txBody>
      </p:sp>
      <p:pic>
        <p:nvPicPr>
          <p:cNvPr id="15" name="Imagen 14"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27148C01-2DDE-4367-A6AF-0DB97591BCD7}"/>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grpSp>
        <p:nvGrpSpPr>
          <p:cNvPr id="21" name="Google Shape;801;p40">
            <a:extLst>
              <a:ext uri="{FF2B5EF4-FFF2-40B4-BE49-F238E27FC236}">
                <a16:creationId xmlns:a16="http://schemas.microsoft.com/office/drawing/2014/main" id="{0DB2CACC-183D-4EE3-9A6D-DE5B4B95F084}"/>
              </a:ext>
            </a:extLst>
          </p:cNvPr>
          <p:cNvGrpSpPr/>
          <p:nvPr/>
        </p:nvGrpSpPr>
        <p:grpSpPr>
          <a:xfrm>
            <a:off x="4053183" y="3994278"/>
            <a:ext cx="3350709" cy="1440453"/>
            <a:chOff x="2385735" y="3391350"/>
            <a:chExt cx="1945940" cy="979742"/>
          </a:xfrm>
        </p:grpSpPr>
        <p:sp>
          <p:nvSpPr>
            <p:cNvPr id="22" name="Google Shape;802;p40">
              <a:extLst>
                <a:ext uri="{FF2B5EF4-FFF2-40B4-BE49-F238E27FC236}">
                  <a16:creationId xmlns:a16="http://schemas.microsoft.com/office/drawing/2014/main" id="{352F0505-95C8-4A28-9C02-E62ACAA0F66E}"/>
                </a:ext>
              </a:extLst>
            </p:cNvPr>
            <p:cNvSpPr txBox="1"/>
            <p:nvPr/>
          </p:nvSpPr>
          <p:spPr>
            <a:xfrm>
              <a:off x="2385735" y="3391350"/>
              <a:ext cx="1945940"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MX" sz="1400" b="1" dirty="0">
                  <a:solidFill>
                    <a:schemeClr val="dk1"/>
                  </a:solidFill>
                  <a:latin typeface="Bell MT" panose="02020503060305020303" pitchFamily="18" charset="0"/>
                  <a:ea typeface="Noto Serif Ethiopic"/>
                  <a:cs typeface="Noto Serif Ethiopic"/>
                  <a:sym typeface="Noto Serif Ethiopic"/>
                </a:rPr>
                <a:t>Descripción de los </a:t>
              </a:r>
              <a:r>
                <a:rPr lang="es-MX" sz="1400" b="1" dirty="0" err="1">
                  <a:solidFill>
                    <a:schemeClr val="dk1"/>
                  </a:solidFill>
                  <a:latin typeface="Bell MT" panose="02020503060305020303" pitchFamily="18" charset="0"/>
                  <a:ea typeface="Noto Serif Ethiopic"/>
                  <a:cs typeface="Noto Serif Ethiopic"/>
                  <a:sym typeface="Noto Serif Ethiopic"/>
                </a:rPr>
                <a:t>hiperparámetros</a:t>
              </a:r>
              <a:endParaRPr sz="1400" b="1" dirty="0">
                <a:solidFill>
                  <a:schemeClr val="dk1"/>
                </a:solidFill>
                <a:latin typeface="Bell MT" panose="02020503060305020303" pitchFamily="18" charset="0"/>
                <a:ea typeface="Noto Serif Ethiopic"/>
                <a:cs typeface="Noto Serif Ethiopic"/>
                <a:sym typeface="Noto Serif Ethiopic"/>
              </a:endParaRPr>
            </a:p>
          </p:txBody>
        </p:sp>
        <p:sp>
          <p:nvSpPr>
            <p:cNvPr id="23" name="Google Shape;803;p40">
              <a:extLst>
                <a:ext uri="{FF2B5EF4-FFF2-40B4-BE49-F238E27FC236}">
                  <a16:creationId xmlns:a16="http://schemas.microsoft.com/office/drawing/2014/main" id="{7863D7EB-A2EB-4377-949F-923DBE0BDB55}"/>
                </a:ext>
              </a:extLst>
            </p:cNvPr>
            <p:cNvSpPr txBox="1"/>
            <p:nvPr/>
          </p:nvSpPr>
          <p:spPr>
            <a:xfrm>
              <a:off x="2385735" y="3849992"/>
              <a:ext cx="1945940" cy="521100"/>
            </a:xfrm>
            <a:prstGeom prst="rect">
              <a:avLst/>
            </a:prstGeom>
            <a:noFill/>
            <a:ln>
              <a:noFill/>
            </a:ln>
          </p:spPr>
          <p:txBody>
            <a:bodyPr spcFirstLastPara="1" wrap="square" lIns="91425" tIns="91425" rIns="91425" bIns="91425" anchor="t" anchorCtr="0">
              <a:noAutofit/>
            </a:bodyPr>
            <a:lstStyle/>
            <a:p>
              <a:pPr algn="just"/>
              <a:r>
                <a:rPr lang="es-CO" sz="1100" dirty="0">
                  <a:latin typeface="Times New Roman" panose="02020603050405020304" pitchFamily="18" charset="0"/>
                  <a:cs typeface="Times New Roman" panose="02020603050405020304" pitchFamily="18" charset="0"/>
                </a:rPr>
                <a:t>Cada </a:t>
              </a:r>
              <a:r>
                <a:rPr lang="es-CO" sz="1100" dirty="0" err="1">
                  <a:latin typeface="Times New Roman" panose="02020603050405020304" pitchFamily="18" charset="0"/>
                  <a:cs typeface="Times New Roman" panose="02020603050405020304" pitchFamily="18" charset="0"/>
                </a:rPr>
                <a:t>hiperparámetro</a:t>
              </a:r>
              <a:r>
                <a:rPr lang="es-CO" sz="1100" dirty="0">
                  <a:latin typeface="Times New Roman" panose="02020603050405020304" pitchFamily="18" charset="0"/>
                  <a:cs typeface="Times New Roman" panose="02020603050405020304" pitchFamily="18" charset="0"/>
                </a:rPr>
                <a:t> viene con una breve descripción para su configuración, que debe ajustarse según las necesidades. </a:t>
              </a:r>
              <a:endParaRPr sz="1100" dirty="0">
                <a:solidFill>
                  <a:schemeClr val="dk1"/>
                </a:solidFill>
                <a:latin typeface="Akatab"/>
                <a:ea typeface="Akatab"/>
                <a:cs typeface="Akatab"/>
                <a:sym typeface="Akatab"/>
              </a:endParaRPr>
            </a:p>
          </p:txBody>
        </p:sp>
      </p:grpSp>
      <p:sp>
        <p:nvSpPr>
          <p:cNvPr id="29" name="Google Shape;809;p40">
            <a:extLst>
              <a:ext uri="{FF2B5EF4-FFF2-40B4-BE49-F238E27FC236}">
                <a16:creationId xmlns:a16="http://schemas.microsoft.com/office/drawing/2014/main" id="{1BB27B28-C1F5-42A7-B6BD-72BC27C60908}"/>
              </a:ext>
            </a:extLst>
          </p:cNvPr>
          <p:cNvSpPr txBox="1"/>
          <p:nvPr/>
        </p:nvSpPr>
        <p:spPr>
          <a:xfrm>
            <a:off x="8620645" y="4175793"/>
            <a:ext cx="3234617" cy="1199639"/>
          </a:xfrm>
          <a:prstGeom prst="rect">
            <a:avLst/>
          </a:prstGeom>
          <a:noFill/>
          <a:ln>
            <a:noFill/>
          </a:ln>
        </p:spPr>
        <p:txBody>
          <a:bodyPr spcFirstLastPara="1" wrap="square" lIns="91425" tIns="91425" rIns="91425" bIns="91425" anchor="t" anchorCtr="0">
            <a:noAutofit/>
          </a:bodyPr>
          <a:lstStyle/>
          <a:p>
            <a:pPr lvl="0" algn="just"/>
            <a:r>
              <a:rPr lang="es-MX" sz="1200" dirty="0">
                <a:latin typeface="Times New Roman" panose="02020603050405020304" pitchFamily="18" charset="0"/>
                <a:cs typeface="Times New Roman" panose="02020603050405020304" pitchFamily="18" charset="0"/>
              </a:rPr>
              <a:t>Se suministran todos los </a:t>
            </a:r>
            <a:r>
              <a:rPr lang="es-MX" sz="1200" dirty="0" err="1">
                <a:latin typeface="Times New Roman" panose="02020603050405020304" pitchFamily="18" charset="0"/>
                <a:cs typeface="Times New Roman" panose="02020603050405020304" pitchFamily="18" charset="0"/>
              </a:rPr>
              <a:t>hiperparámetros</a:t>
            </a:r>
            <a:r>
              <a:rPr lang="es-MX" sz="1200" dirty="0">
                <a:latin typeface="Times New Roman" panose="02020603050405020304" pitchFamily="18" charset="0"/>
                <a:cs typeface="Times New Roman" panose="02020603050405020304" pitchFamily="18" charset="0"/>
              </a:rPr>
              <a:t> utilizados en el modo de exportación. El valor de estos </a:t>
            </a:r>
            <a:r>
              <a:rPr lang="es-MX" sz="1200" dirty="0" err="1">
                <a:latin typeface="Times New Roman" panose="02020603050405020304" pitchFamily="18" charset="0"/>
                <a:cs typeface="Times New Roman" panose="02020603050405020304" pitchFamily="18" charset="0"/>
              </a:rPr>
              <a:t>hiperparámetros</a:t>
            </a:r>
            <a:r>
              <a:rPr lang="es-MX" sz="1200" dirty="0">
                <a:latin typeface="Times New Roman" panose="02020603050405020304" pitchFamily="18" charset="0"/>
                <a:cs typeface="Times New Roman" panose="02020603050405020304" pitchFamily="18" charset="0"/>
              </a:rPr>
              <a:t> variará dependiendo del formato de exportación que elijas, como se muestra en la tabla.</a:t>
            </a:r>
            <a:endParaRPr lang="es-MX" sz="1000" dirty="0">
              <a:latin typeface="Times New Roman" panose="02020603050405020304" pitchFamily="18" charset="0"/>
              <a:cs typeface="Times New Roman" panose="02020603050405020304" pitchFamily="18" charset="0"/>
              <a:sym typeface="Akatab"/>
            </a:endParaRPr>
          </a:p>
        </p:txBody>
      </p:sp>
      <p:cxnSp>
        <p:nvCxnSpPr>
          <p:cNvPr id="31" name="Google Shape;812;p40">
            <a:extLst>
              <a:ext uri="{FF2B5EF4-FFF2-40B4-BE49-F238E27FC236}">
                <a16:creationId xmlns:a16="http://schemas.microsoft.com/office/drawing/2014/main" id="{F470C45B-4358-4E41-B285-BA9C5CFB012B}"/>
              </a:ext>
            </a:extLst>
          </p:cNvPr>
          <p:cNvCxnSpPr>
            <a:cxnSpLocks/>
          </p:cNvCxnSpPr>
          <p:nvPr/>
        </p:nvCxnSpPr>
        <p:spPr>
          <a:xfrm>
            <a:off x="1826558" y="4082411"/>
            <a:ext cx="1924489" cy="534920"/>
          </a:xfrm>
          <a:prstGeom prst="bentConnector3">
            <a:avLst>
              <a:gd name="adj1" fmla="val -309"/>
            </a:avLst>
          </a:prstGeom>
          <a:noFill/>
          <a:ln w="9525" cap="flat" cmpd="sng">
            <a:solidFill>
              <a:schemeClr val="dk1"/>
            </a:solidFill>
            <a:prstDash val="solid"/>
            <a:round/>
            <a:headEnd type="none" w="med" len="med"/>
            <a:tailEnd type="diamond" w="med" len="med"/>
          </a:ln>
        </p:spPr>
      </p:cxnSp>
      <p:cxnSp>
        <p:nvCxnSpPr>
          <p:cNvPr id="35" name="Google Shape;816;p40">
            <a:extLst>
              <a:ext uri="{FF2B5EF4-FFF2-40B4-BE49-F238E27FC236}">
                <a16:creationId xmlns:a16="http://schemas.microsoft.com/office/drawing/2014/main" id="{44D54444-B51E-4B01-9C71-2A98ABA8894F}"/>
              </a:ext>
            </a:extLst>
          </p:cNvPr>
          <p:cNvCxnSpPr>
            <a:cxnSpLocks/>
          </p:cNvCxnSpPr>
          <p:nvPr/>
        </p:nvCxnSpPr>
        <p:spPr>
          <a:xfrm>
            <a:off x="7706028" y="4617331"/>
            <a:ext cx="435504" cy="0"/>
          </a:xfrm>
          <a:prstGeom prst="straightConnector1">
            <a:avLst/>
          </a:prstGeom>
          <a:noFill/>
          <a:ln w="9525" cap="flat" cmpd="sng">
            <a:solidFill>
              <a:schemeClr val="dk1"/>
            </a:solidFill>
            <a:prstDash val="solid"/>
            <a:round/>
            <a:headEnd type="none" w="med" len="med"/>
            <a:tailEnd type="diamond" w="med" len="med"/>
          </a:ln>
        </p:spPr>
      </p:cxnSp>
      <p:sp>
        <p:nvSpPr>
          <p:cNvPr id="20" name="Título 1">
            <a:extLst>
              <a:ext uri="{FF2B5EF4-FFF2-40B4-BE49-F238E27FC236}">
                <a16:creationId xmlns:a16="http://schemas.microsoft.com/office/drawing/2014/main" id="{A9B8E24B-7635-426E-991A-696F313181A3}"/>
              </a:ext>
            </a:extLst>
          </p:cNvPr>
          <p:cNvSpPr txBox="1">
            <a:spLocks/>
          </p:cNvSpPr>
          <p:nvPr/>
        </p:nvSpPr>
        <p:spPr>
          <a:xfrm>
            <a:off x="658906" y="290712"/>
            <a:ext cx="108472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Modos de tarea de YOLOv8 | Exportación </a:t>
            </a:r>
          </a:p>
        </p:txBody>
      </p:sp>
      <p:pic>
        <p:nvPicPr>
          <p:cNvPr id="3" name="Imagen 2">
            <a:extLst>
              <a:ext uri="{FF2B5EF4-FFF2-40B4-BE49-F238E27FC236}">
                <a16:creationId xmlns:a16="http://schemas.microsoft.com/office/drawing/2014/main" id="{2CAC056E-3D8F-4C14-974D-37B64618D317}"/>
              </a:ext>
            </a:extLst>
          </p:cNvPr>
          <p:cNvPicPr>
            <a:picLocks noChangeAspect="1"/>
          </p:cNvPicPr>
          <p:nvPr/>
        </p:nvPicPr>
        <p:blipFill>
          <a:blip r:embed="rId3"/>
          <a:stretch>
            <a:fillRect/>
          </a:stretch>
        </p:blipFill>
        <p:spPr>
          <a:xfrm>
            <a:off x="3740104" y="2109586"/>
            <a:ext cx="4401428" cy="2163426"/>
          </a:xfrm>
          <a:prstGeom prst="rect">
            <a:avLst/>
          </a:prstGeom>
        </p:spPr>
      </p:pic>
      <p:pic>
        <p:nvPicPr>
          <p:cNvPr id="17" name="Picture 4" descr="Circle - Free arrows icons">
            <a:extLst>
              <a:ext uri="{FF2B5EF4-FFF2-40B4-BE49-F238E27FC236}">
                <a16:creationId xmlns:a16="http://schemas.microsoft.com/office/drawing/2014/main" id="{E8619E07-9C21-4506-BDE8-3F29CF5F1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9253" y="2582154"/>
            <a:ext cx="146047" cy="142683"/>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809;p40">
            <a:extLst>
              <a:ext uri="{FF2B5EF4-FFF2-40B4-BE49-F238E27FC236}">
                <a16:creationId xmlns:a16="http://schemas.microsoft.com/office/drawing/2014/main" id="{B625E2FB-AFAF-40EB-8175-BD8FE894140F}"/>
              </a:ext>
            </a:extLst>
          </p:cNvPr>
          <p:cNvSpPr txBox="1"/>
          <p:nvPr/>
        </p:nvSpPr>
        <p:spPr>
          <a:xfrm>
            <a:off x="8634824" y="2464447"/>
            <a:ext cx="3206256" cy="551901"/>
          </a:xfrm>
          <a:prstGeom prst="rect">
            <a:avLst/>
          </a:prstGeom>
          <a:noFill/>
          <a:ln>
            <a:noFill/>
          </a:ln>
        </p:spPr>
        <p:txBody>
          <a:bodyPr spcFirstLastPara="1" wrap="square" lIns="91425" tIns="91425" rIns="91425" bIns="91425" anchor="t" anchorCtr="0">
            <a:noAutofit/>
          </a:bodyPr>
          <a:lstStyle/>
          <a:p>
            <a:pPr lvl="0" algn="just"/>
            <a:r>
              <a:rPr lang="es-MX" sz="1200" dirty="0">
                <a:latin typeface="Times New Roman" panose="02020603050405020304" pitchFamily="18" charset="0"/>
                <a:cs typeface="Times New Roman" panose="02020603050405020304" pitchFamily="18" charset="0"/>
              </a:rPr>
              <a:t>Se define la variable que almacena la ruta del modelo que deseas exportar. </a:t>
            </a:r>
            <a:endParaRPr sz="1000" dirty="0">
              <a:latin typeface="Times New Roman" panose="02020603050405020304" pitchFamily="18" charset="0"/>
              <a:cs typeface="Times New Roman" panose="02020603050405020304" pitchFamily="18" charset="0"/>
              <a:sym typeface="Akatab"/>
            </a:endParaRPr>
          </a:p>
        </p:txBody>
      </p:sp>
      <p:pic>
        <p:nvPicPr>
          <p:cNvPr id="19" name="Picture 2" descr="Button - Free arrows icons">
            <a:extLst>
              <a:ext uri="{FF2B5EF4-FFF2-40B4-BE49-F238E27FC236}">
                <a16:creationId xmlns:a16="http://schemas.microsoft.com/office/drawing/2014/main" id="{B63B09BC-3BA6-4A56-988D-CB335C2BED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2441" y="4333375"/>
            <a:ext cx="153723" cy="153723"/>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2CAF8C02-58AA-4240-B2C8-3926C0E7FE5C}"/>
              </a:ext>
            </a:extLst>
          </p:cNvPr>
          <p:cNvPicPr>
            <a:picLocks noChangeAspect="1"/>
          </p:cNvPicPr>
          <p:nvPr/>
        </p:nvPicPr>
        <p:blipFill>
          <a:blip r:embed="rId6"/>
          <a:stretch>
            <a:fillRect/>
          </a:stretch>
        </p:blipFill>
        <p:spPr>
          <a:xfrm>
            <a:off x="2175431" y="5651418"/>
            <a:ext cx="781159" cy="285790"/>
          </a:xfrm>
          <a:prstGeom prst="rect">
            <a:avLst/>
          </a:prstGeom>
        </p:spPr>
      </p:pic>
      <p:pic>
        <p:nvPicPr>
          <p:cNvPr id="16" name="Imagen 15">
            <a:extLst>
              <a:ext uri="{FF2B5EF4-FFF2-40B4-BE49-F238E27FC236}">
                <a16:creationId xmlns:a16="http://schemas.microsoft.com/office/drawing/2014/main" id="{8E0B1A3D-1554-4A6D-86C2-DE240620D975}"/>
              </a:ext>
            </a:extLst>
          </p:cNvPr>
          <p:cNvPicPr>
            <a:picLocks noChangeAspect="1"/>
          </p:cNvPicPr>
          <p:nvPr/>
        </p:nvPicPr>
        <p:blipFill>
          <a:blip r:embed="rId7"/>
          <a:stretch>
            <a:fillRect/>
          </a:stretch>
        </p:blipFill>
        <p:spPr>
          <a:xfrm>
            <a:off x="2175431" y="6208503"/>
            <a:ext cx="781159" cy="218725"/>
          </a:xfrm>
          <a:prstGeom prst="rect">
            <a:avLst/>
          </a:prstGeom>
        </p:spPr>
      </p:pic>
      <p:cxnSp>
        <p:nvCxnSpPr>
          <p:cNvPr id="30" name="Google Shape;453;p30">
            <a:extLst>
              <a:ext uri="{FF2B5EF4-FFF2-40B4-BE49-F238E27FC236}">
                <a16:creationId xmlns:a16="http://schemas.microsoft.com/office/drawing/2014/main" id="{60A9233E-9888-496A-BCEE-64121913A771}"/>
              </a:ext>
            </a:extLst>
          </p:cNvPr>
          <p:cNvCxnSpPr>
            <a:cxnSpLocks/>
            <a:stCxn id="29" idx="2"/>
            <a:endCxn id="55" idx="3"/>
          </p:cNvCxnSpPr>
          <p:nvPr/>
        </p:nvCxnSpPr>
        <p:spPr>
          <a:xfrm rot="16200000" flipH="1">
            <a:off x="10221021" y="5392364"/>
            <a:ext cx="721086" cy="687221"/>
          </a:xfrm>
          <a:prstGeom prst="bentConnector4">
            <a:avLst>
              <a:gd name="adj1" fmla="val 17546"/>
              <a:gd name="adj2" fmla="val 131389"/>
            </a:avLst>
          </a:prstGeom>
          <a:ln w="9525" cap="flat" cmpd="sng" algn="ctr">
            <a:solidFill>
              <a:schemeClr val="bg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Google Shape;453;p30">
            <a:extLst>
              <a:ext uri="{FF2B5EF4-FFF2-40B4-BE49-F238E27FC236}">
                <a16:creationId xmlns:a16="http://schemas.microsoft.com/office/drawing/2014/main" id="{3DCCC37B-6226-4CB8-B95F-6C2EA7006E20}"/>
              </a:ext>
            </a:extLst>
          </p:cNvPr>
          <p:cNvCxnSpPr>
            <a:cxnSpLocks/>
          </p:cNvCxnSpPr>
          <p:nvPr/>
        </p:nvCxnSpPr>
        <p:spPr>
          <a:xfrm rot="10800000" flipV="1">
            <a:off x="8271620" y="6096517"/>
            <a:ext cx="1199712" cy="741"/>
          </a:xfrm>
          <a:prstGeom prst="bentConnector3">
            <a:avLst>
              <a:gd name="adj1" fmla="val 50000"/>
            </a:avLst>
          </a:prstGeom>
          <a:ln w="9525" cap="flat" cmpd="sng" algn="ctr">
            <a:solidFill>
              <a:schemeClr val="bg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Google Shape;453;p30">
            <a:extLst>
              <a:ext uri="{FF2B5EF4-FFF2-40B4-BE49-F238E27FC236}">
                <a16:creationId xmlns:a16="http://schemas.microsoft.com/office/drawing/2014/main" id="{D22C23F7-F444-4297-814E-ACA1A5221D0A}"/>
              </a:ext>
            </a:extLst>
          </p:cNvPr>
          <p:cNvCxnSpPr>
            <a:cxnSpLocks/>
          </p:cNvCxnSpPr>
          <p:nvPr/>
        </p:nvCxnSpPr>
        <p:spPr>
          <a:xfrm rot="10800000" flipV="1">
            <a:off x="6106242" y="6085259"/>
            <a:ext cx="939705" cy="94"/>
          </a:xfrm>
          <a:prstGeom prst="bentConnector3">
            <a:avLst>
              <a:gd name="adj1" fmla="val 50000"/>
            </a:avLst>
          </a:prstGeom>
          <a:ln w="9525" cap="flat" cmpd="sng" algn="ctr">
            <a:solidFill>
              <a:schemeClr val="bg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Google Shape;453;p30">
            <a:extLst>
              <a:ext uri="{FF2B5EF4-FFF2-40B4-BE49-F238E27FC236}">
                <a16:creationId xmlns:a16="http://schemas.microsoft.com/office/drawing/2014/main" id="{9CC95A7A-EE1B-4A47-A975-D1A673CAECB5}"/>
              </a:ext>
            </a:extLst>
          </p:cNvPr>
          <p:cNvCxnSpPr>
            <a:cxnSpLocks/>
            <a:stCxn id="12" idx="1"/>
            <a:endCxn id="13" idx="3"/>
          </p:cNvCxnSpPr>
          <p:nvPr/>
        </p:nvCxnSpPr>
        <p:spPr>
          <a:xfrm rot="10800000">
            <a:off x="2956590" y="5794313"/>
            <a:ext cx="1504344" cy="302298"/>
          </a:xfrm>
          <a:prstGeom prst="bentConnector3">
            <a:avLst>
              <a:gd name="adj1" fmla="val 50000"/>
            </a:avLst>
          </a:prstGeom>
          <a:ln w="9525" cap="flat" cmpd="sng" algn="ctr">
            <a:solidFill>
              <a:schemeClr val="bg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Google Shape;453;p30">
            <a:extLst>
              <a:ext uri="{FF2B5EF4-FFF2-40B4-BE49-F238E27FC236}">
                <a16:creationId xmlns:a16="http://schemas.microsoft.com/office/drawing/2014/main" id="{7703F03D-D279-4CB2-9BC3-98C144EF2B54}"/>
              </a:ext>
            </a:extLst>
          </p:cNvPr>
          <p:cNvCxnSpPr>
            <a:cxnSpLocks/>
            <a:stCxn id="12" idx="1"/>
            <a:endCxn id="16" idx="3"/>
          </p:cNvCxnSpPr>
          <p:nvPr/>
        </p:nvCxnSpPr>
        <p:spPr>
          <a:xfrm rot="10800000" flipV="1">
            <a:off x="2956590" y="6096610"/>
            <a:ext cx="1504344" cy="221255"/>
          </a:xfrm>
          <a:prstGeom prst="bentConnector3">
            <a:avLst>
              <a:gd name="adj1" fmla="val 50000"/>
            </a:avLst>
          </a:prstGeom>
          <a:ln w="9525" cap="flat" cmpd="sng" algn="ctr">
            <a:solidFill>
              <a:schemeClr val="bg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2" name="Imagen 11">
            <a:extLst>
              <a:ext uri="{FF2B5EF4-FFF2-40B4-BE49-F238E27FC236}">
                <a16:creationId xmlns:a16="http://schemas.microsoft.com/office/drawing/2014/main" id="{88A02881-E29E-44D1-B4EE-B168D4AEC29C}"/>
              </a:ext>
            </a:extLst>
          </p:cNvPr>
          <p:cNvPicPr>
            <a:picLocks noChangeAspect="1"/>
          </p:cNvPicPr>
          <p:nvPr/>
        </p:nvPicPr>
        <p:blipFill>
          <a:blip r:embed="rId8"/>
          <a:stretch>
            <a:fillRect/>
          </a:stretch>
        </p:blipFill>
        <p:spPr>
          <a:xfrm>
            <a:off x="4460934" y="5628656"/>
            <a:ext cx="1588058" cy="935909"/>
          </a:xfrm>
          <a:prstGeom prst="rect">
            <a:avLst/>
          </a:prstGeom>
        </p:spPr>
      </p:pic>
      <p:sp>
        <p:nvSpPr>
          <p:cNvPr id="54" name="Google Shape;809;p40">
            <a:extLst>
              <a:ext uri="{FF2B5EF4-FFF2-40B4-BE49-F238E27FC236}">
                <a16:creationId xmlns:a16="http://schemas.microsoft.com/office/drawing/2014/main" id="{903CBF58-78B0-4CA8-AA0D-B739158911D5}"/>
              </a:ext>
            </a:extLst>
          </p:cNvPr>
          <p:cNvSpPr txBox="1"/>
          <p:nvPr/>
        </p:nvSpPr>
        <p:spPr>
          <a:xfrm>
            <a:off x="10908854" y="6082446"/>
            <a:ext cx="942058" cy="721087"/>
          </a:xfrm>
          <a:prstGeom prst="rect">
            <a:avLst/>
          </a:prstGeom>
          <a:noFill/>
          <a:ln>
            <a:noFill/>
          </a:ln>
        </p:spPr>
        <p:txBody>
          <a:bodyPr spcFirstLastPara="1" wrap="square" lIns="91425" tIns="91425" rIns="91425" bIns="91425" anchor="t" anchorCtr="0">
            <a:noAutofit/>
          </a:bodyPr>
          <a:lstStyle/>
          <a:p>
            <a:pPr lvl="0" algn="just"/>
            <a:r>
              <a:rPr lang="es-MX" sz="800" dirty="0"/>
              <a:t>Elección del formato para la exportación del modelo.</a:t>
            </a:r>
            <a:endParaRPr sz="100" dirty="0">
              <a:latin typeface="Times New Roman" panose="02020603050405020304" pitchFamily="18" charset="0"/>
              <a:cs typeface="Times New Roman" panose="02020603050405020304" pitchFamily="18" charset="0"/>
              <a:sym typeface="Akatab"/>
            </a:endParaRPr>
          </a:p>
        </p:txBody>
      </p:sp>
      <p:pic>
        <p:nvPicPr>
          <p:cNvPr id="55" name="Imagen 54">
            <a:extLst>
              <a:ext uri="{FF2B5EF4-FFF2-40B4-BE49-F238E27FC236}">
                <a16:creationId xmlns:a16="http://schemas.microsoft.com/office/drawing/2014/main" id="{78B25F89-9A18-4AEA-A848-2C9470E1D85E}"/>
              </a:ext>
            </a:extLst>
          </p:cNvPr>
          <p:cNvPicPr>
            <a:picLocks noChangeAspect="1"/>
          </p:cNvPicPr>
          <p:nvPr/>
        </p:nvPicPr>
        <p:blipFill>
          <a:blip r:embed="rId9"/>
          <a:stretch>
            <a:fillRect/>
          </a:stretch>
        </p:blipFill>
        <p:spPr>
          <a:xfrm>
            <a:off x="9668965" y="5628470"/>
            <a:ext cx="1256210" cy="936095"/>
          </a:xfrm>
          <a:prstGeom prst="rect">
            <a:avLst/>
          </a:prstGeom>
        </p:spPr>
      </p:pic>
      <p:pic>
        <p:nvPicPr>
          <p:cNvPr id="60" name="Imagen 59">
            <a:extLst>
              <a:ext uri="{FF2B5EF4-FFF2-40B4-BE49-F238E27FC236}">
                <a16:creationId xmlns:a16="http://schemas.microsoft.com/office/drawing/2014/main" id="{E7EEE4E1-E5AA-413C-B567-7FB40EBD4C9D}"/>
              </a:ext>
            </a:extLst>
          </p:cNvPr>
          <p:cNvPicPr>
            <a:picLocks noChangeAspect="1"/>
          </p:cNvPicPr>
          <p:nvPr/>
        </p:nvPicPr>
        <p:blipFill>
          <a:blip r:embed="rId10"/>
          <a:stretch>
            <a:fillRect/>
          </a:stretch>
        </p:blipFill>
        <p:spPr>
          <a:xfrm>
            <a:off x="2175431" y="5150515"/>
            <a:ext cx="781159" cy="230507"/>
          </a:xfrm>
          <a:prstGeom prst="rect">
            <a:avLst/>
          </a:prstGeom>
        </p:spPr>
      </p:pic>
      <p:sp>
        <p:nvSpPr>
          <p:cNvPr id="61" name="Rectángulo 60">
            <a:extLst>
              <a:ext uri="{FF2B5EF4-FFF2-40B4-BE49-F238E27FC236}">
                <a16:creationId xmlns:a16="http://schemas.microsoft.com/office/drawing/2014/main" id="{AB1AF91A-D221-453D-A0D3-B96BFAF42DE8}"/>
              </a:ext>
            </a:extLst>
          </p:cNvPr>
          <p:cNvSpPr/>
          <p:nvPr/>
        </p:nvSpPr>
        <p:spPr>
          <a:xfrm>
            <a:off x="2551595" y="5150515"/>
            <a:ext cx="291490" cy="173910"/>
          </a:xfrm>
          <a:prstGeom prst="rect">
            <a:avLst/>
          </a:prstGeom>
          <a:no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62" name="Rectángulo 61">
            <a:extLst>
              <a:ext uri="{FF2B5EF4-FFF2-40B4-BE49-F238E27FC236}">
                <a16:creationId xmlns:a16="http://schemas.microsoft.com/office/drawing/2014/main" id="{51C8E7C2-58BF-418E-9C1F-3331CA3F70DA}"/>
              </a:ext>
            </a:extLst>
          </p:cNvPr>
          <p:cNvSpPr/>
          <p:nvPr/>
        </p:nvSpPr>
        <p:spPr>
          <a:xfrm>
            <a:off x="10297070" y="5628470"/>
            <a:ext cx="504280" cy="157368"/>
          </a:xfrm>
          <a:prstGeom prst="rect">
            <a:avLst/>
          </a:prstGeom>
          <a:no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63" name="Google Shape;809;p40">
            <a:extLst>
              <a:ext uri="{FF2B5EF4-FFF2-40B4-BE49-F238E27FC236}">
                <a16:creationId xmlns:a16="http://schemas.microsoft.com/office/drawing/2014/main" id="{A3F4E29F-01FC-4ECB-8591-B11C5ED1C0B5}"/>
              </a:ext>
            </a:extLst>
          </p:cNvPr>
          <p:cNvSpPr txBox="1"/>
          <p:nvPr/>
        </p:nvSpPr>
        <p:spPr>
          <a:xfrm>
            <a:off x="8172090" y="6136913"/>
            <a:ext cx="1096486" cy="721087"/>
          </a:xfrm>
          <a:prstGeom prst="rect">
            <a:avLst/>
          </a:prstGeom>
          <a:noFill/>
          <a:ln>
            <a:noFill/>
          </a:ln>
        </p:spPr>
        <p:txBody>
          <a:bodyPr spcFirstLastPara="1" wrap="square" lIns="91425" tIns="91425" rIns="91425" bIns="91425" anchor="t" anchorCtr="0">
            <a:noAutofit/>
          </a:bodyPr>
          <a:lstStyle/>
          <a:p>
            <a:pPr lvl="0" algn="just"/>
            <a:r>
              <a:rPr lang="es-MX" sz="800" dirty="0"/>
              <a:t>Identificar los parámetros que requieren ajuste.</a:t>
            </a:r>
            <a:endParaRPr sz="100" dirty="0">
              <a:latin typeface="Times New Roman" panose="02020603050405020304" pitchFamily="18" charset="0"/>
              <a:cs typeface="Times New Roman" panose="02020603050405020304" pitchFamily="18" charset="0"/>
              <a:sym typeface="Akatab"/>
            </a:endParaRPr>
          </a:p>
        </p:txBody>
      </p:sp>
      <p:cxnSp>
        <p:nvCxnSpPr>
          <p:cNvPr id="65" name="Conector recto 64">
            <a:extLst>
              <a:ext uri="{FF2B5EF4-FFF2-40B4-BE49-F238E27FC236}">
                <a16:creationId xmlns:a16="http://schemas.microsoft.com/office/drawing/2014/main" id="{9AA124BE-10A7-4FBE-B9ED-2D854ACEFE9A}"/>
              </a:ext>
            </a:extLst>
          </p:cNvPr>
          <p:cNvCxnSpPr/>
          <p:nvPr/>
        </p:nvCxnSpPr>
        <p:spPr>
          <a:xfrm>
            <a:off x="9726197" y="6314163"/>
            <a:ext cx="45371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66" name="Imagen 65">
            <a:extLst>
              <a:ext uri="{FF2B5EF4-FFF2-40B4-BE49-F238E27FC236}">
                <a16:creationId xmlns:a16="http://schemas.microsoft.com/office/drawing/2014/main" id="{7D57CD73-9F9F-44EB-8F4C-FEF0CA4290E5}"/>
              </a:ext>
            </a:extLst>
          </p:cNvPr>
          <p:cNvPicPr>
            <a:picLocks noChangeAspect="1"/>
          </p:cNvPicPr>
          <p:nvPr/>
        </p:nvPicPr>
        <p:blipFill>
          <a:blip r:embed="rId11"/>
          <a:stretch>
            <a:fillRect/>
          </a:stretch>
        </p:blipFill>
        <p:spPr>
          <a:xfrm>
            <a:off x="131274" y="2103927"/>
            <a:ext cx="3281109" cy="1877714"/>
          </a:xfrm>
          <a:prstGeom prst="rect">
            <a:avLst/>
          </a:prstGeom>
        </p:spPr>
      </p:pic>
      <p:pic>
        <p:nvPicPr>
          <p:cNvPr id="67" name="Imagen 66">
            <a:extLst>
              <a:ext uri="{FF2B5EF4-FFF2-40B4-BE49-F238E27FC236}">
                <a16:creationId xmlns:a16="http://schemas.microsoft.com/office/drawing/2014/main" id="{B7BB1F2C-D928-4C8C-B9E0-A048E1EDA6C2}"/>
              </a:ext>
            </a:extLst>
          </p:cNvPr>
          <p:cNvPicPr>
            <a:picLocks noChangeAspect="1"/>
          </p:cNvPicPr>
          <p:nvPr/>
        </p:nvPicPr>
        <p:blipFill>
          <a:blip r:embed="rId12"/>
          <a:stretch>
            <a:fillRect/>
          </a:stretch>
        </p:blipFill>
        <p:spPr>
          <a:xfrm>
            <a:off x="7188931" y="5628470"/>
            <a:ext cx="939705" cy="936096"/>
          </a:xfrm>
          <a:prstGeom prst="rect">
            <a:avLst/>
          </a:prstGeom>
        </p:spPr>
      </p:pic>
      <p:sp>
        <p:nvSpPr>
          <p:cNvPr id="70" name="Google Shape;809;p40">
            <a:extLst>
              <a:ext uri="{FF2B5EF4-FFF2-40B4-BE49-F238E27FC236}">
                <a16:creationId xmlns:a16="http://schemas.microsoft.com/office/drawing/2014/main" id="{D13DCD7E-32B5-44E2-944B-B33E60F2610F}"/>
              </a:ext>
            </a:extLst>
          </p:cNvPr>
          <p:cNvSpPr txBox="1"/>
          <p:nvPr/>
        </p:nvSpPr>
        <p:spPr>
          <a:xfrm>
            <a:off x="117146" y="6096517"/>
            <a:ext cx="1973991" cy="719437"/>
          </a:xfrm>
          <a:prstGeom prst="rect">
            <a:avLst/>
          </a:prstGeom>
          <a:noFill/>
          <a:ln>
            <a:noFill/>
          </a:ln>
        </p:spPr>
        <p:txBody>
          <a:bodyPr spcFirstLastPara="1" wrap="square" lIns="91425" tIns="91425" rIns="91425" bIns="91425" anchor="t" anchorCtr="0">
            <a:noAutofit/>
          </a:bodyPr>
          <a:lstStyle/>
          <a:p>
            <a:pPr lvl="0" algn="just"/>
            <a:r>
              <a:rPr lang="es-MX" sz="700" dirty="0">
                <a:latin typeface="Times New Roman" panose="02020603050405020304" pitchFamily="18" charset="0"/>
                <a:cs typeface="Times New Roman" panose="02020603050405020304" pitchFamily="18" charset="0"/>
                <a:sym typeface="Akatab"/>
              </a:rPr>
              <a:t>Si el valor del parámetro es un booleano, active el parámetro (establezca en True) cuando necesite utilizarlo. De lo contrario, desactive el parámetro (establezca en False).</a:t>
            </a:r>
            <a:endParaRPr sz="700" dirty="0">
              <a:latin typeface="Times New Roman" panose="02020603050405020304" pitchFamily="18" charset="0"/>
              <a:cs typeface="Times New Roman" panose="02020603050405020304" pitchFamily="18" charset="0"/>
              <a:sym typeface="Akatab"/>
            </a:endParaRPr>
          </a:p>
        </p:txBody>
      </p:sp>
      <p:sp>
        <p:nvSpPr>
          <p:cNvPr id="71" name="Google Shape;809;p40">
            <a:extLst>
              <a:ext uri="{FF2B5EF4-FFF2-40B4-BE49-F238E27FC236}">
                <a16:creationId xmlns:a16="http://schemas.microsoft.com/office/drawing/2014/main" id="{73F4985E-CDC8-4D65-BEBC-EBF8C0272416}"/>
              </a:ext>
            </a:extLst>
          </p:cNvPr>
          <p:cNvSpPr txBox="1"/>
          <p:nvPr/>
        </p:nvSpPr>
        <p:spPr>
          <a:xfrm>
            <a:off x="127338" y="4909032"/>
            <a:ext cx="1973991" cy="719437"/>
          </a:xfrm>
          <a:prstGeom prst="rect">
            <a:avLst/>
          </a:prstGeom>
          <a:noFill/>
          <a:ln>
            <a:noFill/>
          </a:ln>
        </p:spPr>
        <p:txBody>
          <a:bodyPr spcFirstLastPara="1" wrap="square" lIns="91425" tIns="91425" rIns="91425" bIns="91425" anchor="t" anchorCtr="0">
            <a:noAutofit/>
          </a:bodyPr>
          <a:lstStyle/>
          <a:p>
            <a:pPr lvl="0" algn="just"/>
            <a:r>
              <a:rPr lang="es-MX" sz="700" dirty="0">
                <a:latin typeface="Times New Roman" panose="02020603050405020304" pitchFamily="18" charset="0"/>
                <a:cs typeface="Times New Roman" panose="02020603050405020304" pitchFamily="18" charset="0"/>
                <a:sym typeface="Akatab"/>
              </a:rPr>
              <a:t>Es necesario que especifique el nombre del formato al que desea exportar, colocándolo entre comillas "". Puede encontrar la representación correcta de cada formato en la columna de asignación de la tabla.</a:t>
            </a:r>
            <a:endParaRPr sz="700" dirty="0">
              <a:latin typeface="Times New Roman" panose="02020603050405020304" pitchFamily="18" charset="0"/>
              <a:cs typeface="Times New Roman" panose="02020603050405020304" pitchFamily="18" charset="0"/>
              <a:sym typeface="Akatab"/>
            </a:endParaRPr>
          </a:p>
        </p:txBody>
      </p:sp>
      <p:sp>
        <p:nvSpPr>
          <p:cNvPr id="74" name="Google Shape;809;p40">
            <a:extLst>
              <a:ext uri="{FF2B5EF4-FFF2-40B4-BE49-F238E27FC236}">
                <a16:creationId xmlns:a16="http://schemas.microsoft.com/office/drawing/2014/main" id="{D2CD227C-12AC-4F7D-9FD1-0DE68B52DCBC}"/>
              </a:ext>
            </a:extLst>
          </p:cNvPr>
          <p:cNvSpPr txBox="1"/>
          <p:nvPr/>
        </p:nvSpPr>
        <p:spPr>
          <a:xfrm>
            <a:off x="117146" y="5620116"/>
            <a:ext cx="1973991" cy="534921"/>
          </a:xfrm>
          <a:prstGeom prst="rect">
            <a:avLst/>
          </a:prstGeom>
          <a:noFill/>
          <a:ln>
            <a:noFill/>
          </a:ln>
        </p:spPr>
        <p:txBody>
          <a:bodyPr spcFirstLastPara="1" wrap="square" lIns="91425" tIns="91425" rIns="91425" bIns="91425" anchor="t" anchorCtr="0">
            <a:noAutofit/>
          </a:bodyPr>
          <a:lstStyle/>
          <a:p>
            <a:pPr lvl="0" algn="just"/>
            <a:r>
              <a:rPr lang="es-MX" sz="700" dirty="0">
                <a:latin typeface="Times New Roman" panose="02020603050405020304" pitchFamily="18" charset="0"/>
                <a:cs typeface="Times New Roman" panose="02020603050405020304" pitchFamily="18" charset="0"/>
                <a:sym typeface="Akatab"/>
              </a:rPr>
              <a:t>Se recomienda establecer el </a:t>
            </a:r>
            <a:r>
              <a:rPr lang="es-MX" sz="700" dirty="0" err="1">
                <a:latin typeface="Times New Roman" panose="02020603050405020304" pitchFamily="18" charset="0"/>
                <a:cs typeface="Times New Roman" panose="02020603050405020304" pitchFamily="18" charset="0"/>
                <a:sym typeface="Akatab"/>
              </a:rPr>
              <a:t>hiperparámetro</a:t>
            </a:r>
            <a:r>
              <a:rPr lang="es-MX" sz="700" dirty="0">
                <a:latin typeface="Times New Roman" panose="02020603050405020304" pitchFamily="18" charset="0"/>
                <a:cs typeface="Times New Roman" panose="02020603050405020304" pitchFamily="18" charset="0"/>
                <a:sym typeface="Akatab"/>
              </a:rPr>
              <a:t> </a:t>
            </a:r>
            <a:r>
              <a:rPr lang="es-MX" sz="700" dirty="0" err="1">
                <a:latin typeface="Times New Roman" panose="02020603050405020304" pitchFamily="18" charset="0"/>
                <a:cs typeface="Times New Roman" panose="02020603050405020304" pitchFamily="18" charset="0"/>
                <a:sym typeface="Akatab"/>
              </a:rPr>
              <a:t>imgsz</a:t>
            </a:r>
            <a:r>
              <a:rPr lang="es-MX" sz="700" dirty="0">
                <a:latin typeface="Times New Roman" panose="02020603050405020304" pitchFamily="18" charset="0"/>
                <a:cs typeface="Times New Roman" panose="02020603050405020304" pitchFamily="18" charset="0"/>
                <a:sym typeface="Akatab"/>
              </a:rPr>
              <a:t> en 640 para obtener los mejores resultados.</a:t>
            </a:r>
            <a:endParaRPr sz="700" dirty="0">
              <a:latin typeface="Times New Roman" panose="02020603050405020304" pitchFamily="18" charset="0"/>
              <a:cs typeface="Times New Roman" panose="02020603050405020304" pitchFamily="18" charset="0"/>
              <a:sym typeface="Akatab"/>
            </a:endParaRPr>
          </a:p>
        </p:txBody>
      </p:sp>
      <p:cxnSp>
        <p:nvCxnSpPr>
          <p:cNvPr id="77" name="Google Shape;453;p30">
            <a:extLst>
              <a:ext uri="{FF2B5EF4-FFF2-40B4-BE49-F238E27FC236}">
                <a16:creationId xmlns:a16="http://schemas.microsoft.com/office/drawing/2014/main" id="{C70FAB16-6BFA-413C-9F59-0068813BA171}"/>
              </a:ext>
            </a:extLst>
          </p:cNvPr>
          <p:cNvCxnSpPr>
            <a:cxnSpLocks/>
            <a:stCxn id="12" idx="1"/>
            <a:endCxn id="60" idx="3"/>
          </p:cNvCxnSpPr>
          <p:nvPr/>
        </p:nvCxnSpPr>
        <p:spPr>
          <a:xfrm rot="10800000">
            <a:off x="2956590" y="5265769"/>
            <a:ext cx="1504344" cy="830842"/>
          </a:xfrm>
          <a:prstGeom prst="bentConnector3">
            <a:avLst>
              <a:gd name="adj1" fmla="val 50000"/>
            </a:avLst>
          </a:prstGeom>
          <a:ln w="9525" cap="flat" cmpd="sng" algn="ctr">
            <a:solidFill>
              <a:schemeClr val="bg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 name="Imagen 6">
            <a:extLst>
              <a:ext uri="{FF2B5EF4-FFF2-40B4-BE49-F238E27FC236}">
                <a16:creationId xmlns:a16="http://schemas.microsoft.com/office/drawing/2014/main" id="{20E35C69-680F-4816-B2CC-610858D0E0D0}"/>
              </a:ext>
            </a:extLst>
          </p:cNvPr>
          <p:cNvPicPr>
            <a:picLocks noChangeAspect="1"/>
          </p:cNvPicPr>
          <p:nvPr/>
        </p:nvPicPr>
        <p:blipFill>
          <a:blip r:embed="rId13"/>
          <a:stretch>
            <a:fillRect/>
          </a:stretch>
        </p:blipFill>
        <p:spPr>
          <a:xfrm>
            <a:off x="8622819" y="3232691"/>
            <a:ext cx="3230267" cy="870554"/>
          </a:xfrm>
          <a:prstGeom prst="rect">
            <a:avLst/>
          </a:prstGeom>
        </p:spPr>
      </p:pic>
      <p:sp>
        <p:nvSpPr>
          <p:cNvPr id="41" name="Google Shape;809;p40">
            <a:extLst>
              <a:ext uri="{FF2B5EF4-FFF2-40B4-BE49-F238E27FC236}">
                <a16:creationId xmlns:a16="http://schemas.microsoft.com/office/drawing/2014/main" id="{4D0311EA-7655-47A3-A5BC-121C92A76E45}"/>
              </a:ext>
            </a:extLst>
          </p:cNvPr>
          <p:cNvSpPr txBox="1"/>
          <p:nvPr/>
        </p:nvSpPr>
        <p:spPr>
          <a:xfrm>
            <a:off x="6063829" y="6106155"/>
            <a:ext cx="1096486" cy="721087"/>
          </a:xfrm>
          <a:prstGeom prst="rect">
            <a:avLst/>
          </a:prstGeom>
          <a:noFill/>
          <a:ln>
            <a:noFill/>
          </a:ln>
        </p:spPr>
        <p:txBody>
          <a:bodyPr spcFirstLastPara="1" wrap="square" lIns="91425" tIns="91425" rIns="91425" bIns="91425" anchor="t" anchorCtr="0">
            <a:noAutofit/>
          </a:bodyPr>
          <a:lstStyle/>
          <a:p>
            <a:pPr lvl="0" algn="just"/>
            <a:r>
              <a:rPr lang="es-MX" sz="800" dirty="0"/>
              <a:t>Localizar los parámetros para la modificación de valores.</a:t>
            </a:r>
            <a:endParaRPr sz="100" dirty="0">
              <a:latin typeface="Times New Roman" panose="02020603050405020304" pitchFamily="18" charset="0"/>
              <a:cs typeface="Times New Roman" panose="02020603050405020304" pitchFamily="18" charset="0"/>
              <a:sym typeface="Akatab"/>
            </a:endParaRPr>
          </a:p>
        </p:txBody>
      </p:sp>
    </p:spTree>
    <p:extLst>
      <p:ext uri="{BB962C8B-B14F-4D97-AF65-F5344CB8AC3E}">
        <p14:creationId xmlns:p14="http://schemas.microsoft.com/office/powerpoint/2010/main" val="2521254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FCB4491-6093-4857-91FF-94FC134634C6}"/>
              </a:ext>
            </a:extLst>
          </p:cNvPr>
          <p:cNvPicPr>
            <a:picLocks noChangeAspect="1"/>
          </p:cNvPicPr>
          <p:nvPr/>
        </p:nvPicPr>
        <p:blipFill>
          <a:blip r:embed="rId2"/>
          <a:stretch>
            <a:fillRect/>
          </a:stretch>
        </p:blipFill>
        <p:spPr>
          <a:xfrm>
            <a:off x="1554583" y="2240537"/>
            <a:ext cx="9082819" cy="2190995"/>
          </a:xfrm>
          <a:prstGeom prst="rect">
            <a:avLst/>
          </a:prstGeom>
        </p:spPr>
      </p:pic>
      <p:pic>
        <p:nvPicPr>
          <p:cNvPr id="15" name="Imagen 14"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27148C01-2DDE-4367-A6AF-0DB97591BCD7}"/>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3" name="Imagen 2">
            <a:extLst>
              <a:ext uri="{FF2B5EF4-FFF2-40B4-BE49-F238E27FC236}">
                <a16:creationId xmlns:a16="http://schemas.microsoft.com/office/drawing/2014/main" id="{EBED86B2-58B9-4E79-9124-113EAC1F893D}"/>
              </a:ext>
            </a:extLst>
          </p:cNvPr>
          <p:cNvPicPr>
            <a:picLocks noChangeAspect="1"/>
          </p:cNvPicPr>
          <p:nvPr/>
        </p:nvPicPr>
        <p:blipFill>
          <a:blip r:embed="rId4"/>
          <a:stretch>
            <a:fillRect/>
          </a:stretch>
        </p:blipFill>
        <p:spPr>
          <a:xfrm>
            <a:off x="5481550" y="4862425"/>
            <a:ext cx="1228896" cy="1247949"/>
          </a:xfrm>
          <a:prstGeom prst="rect">
            <a:avLst/>
          </a:prstGeom>
        </p:spPr>
      </p:pic>
      <p:sp>
        <p:nvSpPr>
          <p:cNvPr id="16" name="Google Shape;810;p40">
            <a:extLst>
              <a:ext uri="{FF2B5EF4-FFF2-40B4-BE49-F238E27FC236}">
                <a16:creationId xmlns:a16="http://schemas.microsoft.com/office/drawing/2014/main" id="{33ED8EB7-96A2-4F37-91D0-5967F21F838C}"/>
              </a:ext>
            </a:extLst>
          </p:cNvPr>
          <p:cNvSpPr txBox="1"/>
          <p:nvPr/>
        </p:nvSpPr>
        <p:spPr>
          <a:xfrm>
            <a:off x="4502656" y="1149577"/>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FUNCIÓN DE EXPORTACIÓN</a:t>
            </a:r>
          </a:p>
        </p:txBody>
      </p:sp>
      <p:cxnSp>
        <p:nvCxnSpPr>
          <p:cNvPr id="17" name="Google Shape;814;p40">
            <a:extLst>
              <a:ext uri="{FF2B5EF4-FFF2-40B4-BE49-F238E27FC236}">
                <a16:creationId xmlns:a16="http://schemas.microsoft.com/office/drawing/2014/main" id="{EE4126D4-3F07-45B6-85B4-25356354CCAC}"/>
              </a:ext>
            </a:extLst>
          </p:cNvPr>
          <p:cNvCxnSpPr>
            <a:cxnSpLocks/>
          </p:cNvCxnSpPr>
          <p:nvPr/>
        </p:nvCxnSpPr>
        <p:spPr>
          <a:xfrm>
            <a:off x="6095998" y="1670677"/>
            <a:ext cx="0" cy="482308"/>
          </a:xfrm>
          <a:prstGeom prst="straightConnector1">
            <a:avLst/>
          </a:prstGeom>
          <a:noFill/>
          <a:ln w="9525" cap="flat" cmpd="sng">
            <a:solidFill>
              <a:schemeClr val="dk1"/>
            </a:solidFill>
            <a:prstDash val="solid"/>
            <a:round/>
            <a:headEnd type="none" w="med" len="med"/>
            <a:tailEnd type="diamond" w="med" len="med"/>
          </a:ln>
        </p:spPr>
      </p:cxnSp>
      <p:sp>
        <p:nvSpPr>
          <p:cNvPr id="5" name="Rectángulo 4">
            <a:extLst>
              <a:ext uri="{FF2B5EF4-FFF2-40B4-BE49-F238E27FC236}">
                <a16:creationId xmlns:a16="http://schemas.microsoft.com/office/drawing/2014/main" id="{29ED375C-89D0-4361-B769-2EEB5278A607}"/>
              </a:ext>
            </a:extLst>
          </p:cNvPr>
          <p:cNvSpPr/>
          <p:nvPr/>
        </p:nvSpPr>
        <p:spPr>
          <a:xfrm>
            <a:off x="2762250" y="3695699"/>
            <a:ext cx="7200900" cy="27346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cxnSp>
        <p:nvCxnSpPr>
          <p:cNvPr id="24" name="Google Shape;814;p40">
            <a:extLst>
              <a:ext uri="{FF2B5EF4-FFF2-40B4-BE49-F238E27FC236}">
                <a16:creationId xmlns:a16="http://schemas.microsoft.com/office/drawing/2014/main" id="{8D0C123D-DD70-4AB0-9859-1F0B3B0D64EB}"/>
              </a:ext>
            </a:extLst>
          </p:cNvPr>
          <p:cNvCxnSpPr>
            <a:cxnSpLocks/>
            <a:endCxn id="3" idx="0"/>
          </p:cNvCxnSpPr>
          <p:nvPr/>
        </p:nvCxnSpPr>
        <p:spPr>
          <a:xfrm>
            <a:off x="6095998" y="3911600"/>
            <a:ext cx="0" cy="950825"/>
          </a:xfrm>
          <a:prstGeom prst="straightConnector1">
            <a:avLst/>
          </a:prstGeom>
          <a:noFill/>
          <a:ln w="9525" cap="flat" cmpd="sng">
            <a:solidFill>
              <a:srgbClr val="FF0000"/>
            </a:solidFill>
            <a:prstDash val="solid"/>
            <a:round/>
            <a:headEnd type="none" w="med" len="med"/>
            <a:tailEnd type="diamond" w="med" len="med"/>
          </a:ln>
        </p:spPr>
      </p:cxnSp>
      <p:sp>
        <p:nvSpPr>
          <p:cNvPr id="7" name="Rectángulo 6">
            <a:extLst>
              <a:ext uri="{FF2B5EF4-FFF2-40B4-BE49-F238E27FC236}">
                <a16:creationId xmlns:a16="http://schemas.microsoft.com/office/drawing/2014/main" id="{C1D89321-89EB-41B1-ACC3-D29DC9047DBB}"/>
              </a:ext>
            </a:extLst>
          </p:cNvPr>
          <p:cNvSpPr/>
          <p:nvPr/>
        </p:nvSpPr>
        <p:spPr>
          <a:xfrm>
            <a:off x="5481549" y="5217337"/>
            <a:ext cx="1228889" cy="223986"/>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25" name="Google Shape;810;p40">
            <a:extLst>
              <a:ext uri="{FF2B5EF4-FFF2-40B4-BE49-F238E27FC236}">
                <a16:creationId xmlns:a16="http://schemas.microsoft.com/office/drawing/2014/main" id="{67BEA75A-D72A-4428-AD4C-3EA51993E5D2}"/>
              </a:ext>
            </a:extLst>
          </p:cNvPr>
          <p:cNvSpPr txBox="1"/>
          <p:nvPr/>
        </p:nvSpPr>
        <p:spPr>
          <a:xfrm>
            <a:off x="6710438" y="4534872"/>
            <a:ext cx="2674941" cy="1009791"/>
          </a:xfrm>
          <a:prstGeom prst="rect">
            <a:avLst/>
          </a:prstGeom>
          <a:noFill/>
          <a:ln>
            <a:noFill/>
          </a:ln>
        </p:spPr>
        <p:txBody>
          <a:bodyPr spcFirstLastPara="1" wrap="square" lIns="91425" tIns="91425" rIns="91425" bIns="91425" anchor="b" anchorCtr="0">
            <a:noAutofit/>
          </a:bodyPr>
          <a:lstStyle/>
          <a:p>
            <a:pPr lvl="0" algn="just"/>
            <a:r>
              <a:rPr lang="es-CO" sz="12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Archivo de exportación del formato seleccionado.</a:t>
            </a:r>
            <a:endParaRPr sz="1200" dirty="0">
              <a:solidFill>
                <a:schemeClr val="dk1"/>
              </a:solidFill>
              <a:latin typeface="Times New Roman" panose="02020603050405020304" pitchFamily="18" charset="0"/>
              <a:ea typeface="Noto Serif Ethiopic"/>
              <a:cs typeface="Times New Roman" panose="02020603050405020304" pitchFamily="18" charset="0"/>
              <a:sym typeface="Noto Serif Ethiopic"/>
            </a:endParaRPr>
          </a:p>
        </p:txBody>
      </p:sp>
      <p:sp>
        <p:nvSpPr>
          <p:cNvPr id="13" name="Título 1">
            <a:extLst>
              <a:ext uri="{FF2B5EF4-FFF2-40B4-BE49-F238E27FC236}">
                <a16:creationId xmlns:a16="http://schemas.microsoft.com/office/drawing/2014/main" id="{4C15FDF7-637F-4930-8FCC-8846A5264E53}"/>
              </a:ext>
            </a:extLst>
          </p:cNvPr>
          <p:cNvSpPr txBox="1">
            <a:spLocks/>
          </p:cNvSpPr>
          <p:nvPr/>
        </p:nvSpPr>
        <p:spPr>
          <a:xfrm>
            <a:off x="936537" y="-456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Modos de tarea de YOLOv8 | Resultados de la exportación </a:t>
            </a:r>
          </a:p>
        </p:txBody>
      </p:sp>
      <p:pic>
        <p:nvPicPr>
          <p:cNvPr id="6" name="Imagen 5">
            <a:extLst>
              <a:ext uri="{FF2B5EF4-FFF2-40B4-BE49-F238E27FC236}">
                <a16:creationId xmlns:a16="http://schemas.microsoft.com/office/drawing/2014/main" id="{0725621E-203E-41FF-9C60-1150809C6300}"/>
              </a:ext>
            </a:extLst>
          </p:cNvPr>
          <p:cNvPicPr>
            <a:picLocks noChangeAspect="1"/>
          </p:cNvPicPr>
          <p:nvPr/>
        </p:nvPicPr>
        <p:blipFill>
          <a:blip r:embed="rId5"/>
          <a:stretch>
            <a:fillRect/>
          </a:stretch>
        </p:blipFill>
        <p:spPr>
          <a:xfrm>
            <a:off x="2598745" y="4760510"/>
            <a:ext cx="2481497" cy="1568306"/>
          </a:xfrm>
          <a:prstGeom prst="rect">
            <a:avLst/>
          </a:prstGeom>
        </p:spPr>
      </p:pic>
    </p:spTree>
    <p:extLst>
      <p:ext uri="{BB962C8B-B14F-4D97-AF65-F5344CB8AC3E}">
        <p14:creationId xmlns:p14="http://schemas.microsoft.com/office/powerpoint/2010/main" val="1389122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5068196C-0B59-4534-A4E3-95400BCA7FB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cxnSp>
        <p:nvCxnSpPr>
          <p:cNvPr id="13" name="Google Shape;318;p25">
            <a:extLst>
              <a:ext uri="{FF2B5EF4-FFF2-40B4-BE49-F238E27FC236}">
                <a16:creationId xmlns:a16="http://schemas.microsoft.com/office/drawing/2014/main" id="{0920EBAE-62CA-476D-B8A5-3C9AF6E2AC49}"/>
              </a:ext>
            </a:extLst>
          </p:cNvPr>
          <p:cNvCxnSpPr>
            <a:cxnSpLocks/>
          </p:cNvCxnSpPr>
          <p:nvPr/>
        </p:nvCxnSpPr>
        <p:spPr>
          <a:xfrm>
            <a:off x="901616" y="2601231"/>
            <a:ext cx="1875578" cy="1717428"/>
          </a:xfrm>
          <a:prstGeom prst="bentConnector3">
            <a:avLst>
              <a:gd name="adj1" fmla="val 50000"/>
            </a:avLst>
          </a:prstGeom>
          <a:noFill/>
          <a:ln w="9525" cap="flat" cmpd="sng">
            <a:solidFill>
              <a:schemeClr val="bg2"/>
            </a:solidFill>
            <a:prstDash val="solid"/>
            <a:round/>
            <a:headEnd type="none" w="med" len="med"/>
            <a:tailEnd type="none" w="med" len="med"/>
          </a:ln>
        </p:spPr>
      </p:cxnSp>
      <p:cxnSp>
        <p:nvCxnSpPr>
          <p:cNvPr id="14" name="Google Shape;319;p25">
            <a:extLst>
              <a:ext uri="{FF2B5EF4-FFF2-40B4-BE49-F238E27FC236}">
                <a16:creationId xmlns:a16="http://schemas.microsoft.com/office/drawing/2014/main" id="{D990B816-971B-43C9-BAE2-2B2F67CA69BE}"/>
              </a:ext>
            </a:extLst>
          </p:cNvPr>
          <p:cNvCxnSpPr>
            <a:cxnSpLocks/>
          </p:cNvCxnSpPr>
          <p:nvPr/>
        </p:nvCxnSpPr>
        <p:spPr>
          <a:xfrm flipV="1">
            <a:off x="2822913" y="2695106"/>
            <a:ext cx="1850547" cy="1623553"/>
          </a:xfrm>
          <a:prstGeom prst="bentConnector3">
            <a:avLst>
              <a:gd name="adj1" fmla="val 54118"/>
            </a:avLst>
          </a:prstGeom>
          <a:noFill/>
          <a:ln w="9525" cap="flat" cmpd="sng">
            <a:solidFill>
              <a:schemeClr val="bg2"/>
            </a:solidFill>
            <a:prstDash val="solid"/>
            <a:round/>
            <a:headEnd type="none" w="med" len="med"/>
            <a:tailEnd type="none" w="med" len="med"/>
          </a:ln>
        </p:spPr>
      </p:cxnSp>
      <p:cxnSp>
        <p:nvCxnSpPr>
          <p:cNvPr id="15" name="Google Shape;321;p25">
            <a:extLst>
              <a:ext uri="{FF2B5EF4-FFF2-40B4-BE49-F238E27FC236}">
                <a16:creationId xmlns:a16="http://schemas.microsoft.com/office/drawing/2014/main" id="{DFBFAFBC-B232-47BA-85A9-50F1AB762A4A}"/>
              </a:ext>
            </a:extLst>
          </p:cNvPr>
          <p:cNvCxnSpPr>
            <a:cxnSpLocks/>
          </p:cNvCxnSpPr>
          <p:nvPr/>
        </p:nvCxnSpPr>
        <p:spPr>
          <a:xfrm>
            <a:off x="4719179" y="2695106"/>
            <a:ext cx="2095390" cy="1672357"/>
          </a:xfrm>
          <a:prstGeom prst="bentConnector3">
            <a:avLst>
              <a:gd name="adj1" fmla="val 50000"/>
            </a:avLst>
          </a:prstGeom>
          <a:noFill/>
          <a:ln w="9525" cap="flat" cmpd="sng">
            <a:solidFill>
              <a:schemeClr val="bg2"/>
            </a:solidFill>
            <a:prstDash val="solid"/>
            <a:round/>
            <a:headEnd type="none" w="med" len="med"/>
            <a:tailEnd type="none" w="med" len="med"/>
          </a:ln>
        </p:spPr>
      </p:cxnSp>
      <p:cxnSp>
        <p:nvCxnSpPr>
          <p:cNvPr id="16" name="Google Shape;322;p25">
            <a:extLst>
              <a:ext uri="{FF2B5EF4-FFF2-40B4-BE49-F238E27FC236}">
                <a16:creationId xmlns:a16="http://schemas.microsoft.com/office/drawing/2014/main" id="{DB492297-35C8-4FD5-9BB2-E2B63AC2894F}"/>
              </a:ext>
            </a:extLst>
          </p:cNvPr>
          <p:cNvCxnSpPr>
            <a:cxnSpLocks/>
          </p:cNvCxnSpPr>
          <p:nvPr/>
        </p:nvCxnSpPr>
        <p:spPr>
          <a:xfrm flipH="1">
            <a:off x="149827" y="2601231"/>
            <a:ext cx="705081" cy="0"/>
          </a:xfrm>
          <a:prstGeom prst="straightConnector1">
            <a:avLst/>
          </a:prstGeom>
          <a:noFill/>
          <a:ln w="9525" cap="flat" cmpd="sng">
            <a:solidFill>
              <a:schemeClr val="bg2"/>
            </a:solidFill>
            <a:prstDash val="solid"/>
            <a:round/>
            <a:headEnd type="none" w="med" len="med"/>
            <a:tailEnd type="diamond" w="med" len="med"/>
          </a:ln>
        </p:spPr>
      </p:cxnSp>
      <p:grpSp>
        <p:nvGrpSpPr>
          <p:cNvPr id="33" name="Google Shape;339;p25">
            <a:extLst>
              <a:ext uri="{FF2B5EF4-FFF2-40B4-BE49-F238E27FC236}">
                <a16:creationId xmlns:a16="http://schemas.microsoft.com/office/drawing/2014/main" id="{C2657B2A-2B10-4767-A23C-7C24120CE765}"/>
              </a:ext>
            </a:extLst>
          </p:cNvPr>
          <p:cNvGrpSpPr/>
          <p:nvPr/>
        </p:nvGrpSpPr>
        <p:grpSpPr>
          <a:xfrm>
            <a:off x="171853" y="1894467"/>
            <a:ext cx="1694342" cy="1719069"/>
            <a:chOff x="705555" y="1897375"/>
            <a:chExt cx="1614595" cy="1452827"/>
          </a:xfrm>
        </p:grpSpPr>
        <p:sp>
          <p:nvSpPr>
            <p:cNvPr id="34" name="Google Shape;340;p25">
              <a:extLst>
                <a:ext uri="{FF2B5EF4-FFF2-40B4-BE49-F238E27FC236}">
                  <a16:creationId xmlns:a16="http://schemas.microsoft.com/office/drawing/2014/main" id="{27A4FEEA-BA86-45BD-B05B-1AD72A9A7203}"/>
                </a:ext>
              </a:extLst>
            </p:cNvPr>
            <p:cNvSpPr txBox="1"/>
            <p:nvPr/>
          </p:nvSpPr>
          <p:spPr>
            <a:xfrm>
              <a:off x="734776" y="1897375"/>
              <a:ext cx="1353600"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100" b="1" dirty="0">
                  <a:solidFill>
                    <a:schemeClr val="dk1"/>
                  </a:solidFill>
                  <a:latin typeface="Bell MT" panose="02020503060305020303" pitchFamily="18" charset="0"/>
                  <a:ea typeface="Cambria" panose="02040503050406030204" pitchFamily="18" charset="0"/>
                  <a:cs typeface="Aldhabi" panose="01000000000000000000" pitchFamily="2" charset="-78"/>
                  <a:sym typeface="Noto Serif Ethiopic"/>
                </a:rPr>
                <a:t>Instalación </a:t>
              </a:r>
            </a:p>
            <a:p>
              <a:pPr marL="0" lvl="0" indent="0" algn="ctr" rtl="0">
                <a:spcBef>
                  <a:spcPts val="0"/>
                </a:spcBef>
                <a:spcAft>
                  <a:spcPts val="0"/>
                </a:spcAft>
                <a:buNone/>
              </a:pPr>
              <a:r>
                <a:rPr lang="es-CO" sz="1100" b="1" dirty="0">
                  <a:solidFill>
                    <a:schemeClr val="dk1"/>
                  </a:solidFill>
                  <a:latin typeface="Bell MT" panose="02020503060305020303" pitchFamily="18" charset="0"/>
                  <a:ea typeface="Cambria" panose="02040503050406030204" pitchFamily="18" charset="0"/>
                  <a:cs typeface="Aldhabi" panose="01000000000000000000" pitchFamily="2" charset="-78"/>
                  <a:sym typeface="Noto Serif Ethiopic"/>
                </a:rPr>
                <a:t>Anaconda</a:t>
              </a:r>
              <a:endParaRPr sz="1100" b="1" dirty="0">
                <a:solidFill>
                  <a:schemeClr val="dk1"/>
                </a:solidFill>
                <a:latin typeface="Bell MT" panose="02020503060305020303" pitchFamily="18" charset="0"/>
                <a:ea typeface="Cambria" panose="02040503050406030204" pitchFamily="18" charset="0"/>
                <a:cs typeface="Aldhabi" panose="01000000000000000000" pitchFamily="2" charset="-78"/>
                <a:sym typeface="Noto Serif Ethiopic"/>
              </a:endParaRPr>
            </a:p>
          </p:txBody>
        </p:sp>
        <p:sp>
          <p:nvSpPr>
            <p:cNvPr id="35" name="Google Shape;341;p25">
              <a:extLst>
                <a:ext uri="{FF2B5EF4-FFF2-40B4-BE49-F238E27FC236}">
                  <a16:creationId xmlns:a16="http://schemas.microsoft.com/office/drawing/2014/main" id="{AE04B066-3D13-4451-B65D-ACF5DE156CE7}"/>
                </a:ext>
              </a:extLst>
            </p:cNvPr>
            <p:cNvSpPr txBox="1"/>
            <p:nvPr/>
          </p:nvSpPr>
          <p:spPr>
            <a:xfrm>
              <a:off x="705555" y="2655702"/>
              <a:ext cx="1614595" cy="694500"/>
            </a:xfrm>
            <a:prstGeom prst="rect">
              <a:avLst/>
            </a:prstGeom>
            <a:noFill/>
            <a:ln>
              <a:noFill/>
            </a:ln>
          </p:spPr>
          <p:txBody>
            <a:bodyPr spcFirstLastPara="1" wrap="square" lIns="91425" tIns="91425" rIns="91425" bIns="91425" anchor="t" anchorCtr="0">
              <a:noAutofit/>
            </a:bodyPr>
            <a:lstStyle/>
            <a:p>
              <a:r>
                <a:rPr lang="es-MX" sz="1000" dirty="0">
                  <a:latin typeface="Times New Roman" panose="02020603050405020304" pitchFamily="18" charset="0"/>
                  <a:cs typeface="Times New Roman" panose="02020603050405020304" pitchFamily="18" charset="0"/>
                </a:rPr>
                <a:t>Verifique que tiene Anaconda instalado en su sistema.</a:t>
              </a:r>
            </a:p>
          </p:txBody>
        </p:sp>
      </p:grpSp>
      <p:grpSp>
        <p:nvGrpSpPr>
          <p:cNvPr id="36" name="Google Shape;342;p25">
            <a:extLst>
              <a:ext uri="{FF2B5EF4-FFF2-40B4-BE49-F238E27FC236}">
                <a16:creationId xmlns:a16="http://schemas.microsoft.com/office/drawing/2014/main" id="{27AAF2F4-4E31-4A55-80D4-3015DE870FBC}"/>
              </a:ext>
            </a:extLst>
          </p:cNvPr>
          <p:cNvGrpSpPr/>
          <p:nvPr/>
        </p:nvGrpSpPr>
        <p:grpSpPr>
          <a:xfrm>
            <a:off x="1866196" y="2877017"/>
            <a:ext cx="1964554" cy="3139618"/>
            <a:chOff x="2173360" y="3110955"/>
            <a:chExt cx="1576702" cy="1322021"/>
          </a:xfrm>
        </p:grpSpPr>
        <p:sp>
          <p:nvSpPr>
            <p:cNvPr id="37" name="Google Shape;343;p25">
              <a:extLst>
                <a:ext uri="{FF2B5EF4-FFF2-40B4-BE49-F238E27FC236}">
                  <a16:creationId xmlns:a16="http://schemas.microsoft.com/office/drawing/2014/main" id="{7A4AF97B-E399-419E-BADF-66C2A4800177}"/>
                </a:ext>
              </a:extLst>
            </p:cNvPr>
            <p:cNvSpPr txBox="1"/>
            <p:nvPr/>
          </p:nvSpPr>
          <p:spPr>
            <a:xfrm>
              <a:off x="2251290" y="3110955"/>
              <a:ext cx="1353600" cy="521100"/>
            </a:xfrm>
            <a:prstGeom prst="rect">
              <a:avLst/>
            </a:prstGeom>
            <a:noFill/>
            <a:ln>
              <a:noFill/>
            </a:ln>
          </p:spPr>
          <p:txBody>
            <a:bodyPr spcFirstLastPara="1" wrap="square" lIns="91425" tIns="91425" rIns="91425" bIns="91425" anchor="b" anchorCtr="0">
              <a:noAutofit/>
            </a:bodyPr>
            <a:lstStyle/>
            <a:p>
              <a:pPr algn="ctr"/>
              <a:r>
                <a:rPr lang="es-MX"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rPr>
                <a:t>Configuración del </a:t>
              </a:r>
            </a:p>
            <a:p>
              <a:pPr algn="ctr"/>
              <a:r>
                <a:rPr lang="es-MX"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rPr>
                <a:t>entorno virtual</a:t>
              </a:r>
              <a:endParaRPr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sym typeface="Noto Serif Ethiopic"/>
              </a:endParaRPr>
            </a:p>
          </p:txBody>
        </p:sp>
        <p:sp>
          <p:nvSpPr>
            <p:cNvPr id="38" name="Google Shape;344;p25">
              <a:extLst>
                <a:ext uri="{FF2B5EF4-FFF2-40B4-BE49-F238E27FC236}">
                  <a16:creationId xmlns:a16="http://schemas.microsoft.com/office/drawing/2014/main" id="{8AE1981B-F3CD-455A-8CF3-87E9A5AA01EA}"/>
                </a:ext>
              </a:extLst>
            </p:cNvPr>
            <p:cNvSpPr txBox="1"/>
            <p:nvPr/>
          </p:nvSpPr>
          <p:spPr>
            <a:xfrm>
              <a:off x="2173360" y="3784096"/>
              <a:ext cx="1576702" cy="648880"/>
            </a:xfrm>
            <a:prstGeom prst="rect">
              <a:avLst/>
            </a:prstGeom>
            <a:noFill/>
            <a:ln>
              <a:noFill/>
            </a:ln>
          </p:spPr>
          <p:txBody>
            <a:bodyPr spcFirstLastPara="1" wrap="square" lIns="91425" tIns="91425" rIns="91425" bIns="91425" anchor="t" anchorCtr="0">
              <a:noAutofit/>
            </a:bodyPr>
            <a:lstStyle/>
            <a:p>
              <a:pPr algn="just"/>
              <a:r>
                <a:rPr lang="es-MX" sz="1000" dirty="0">
                  <a:latin typeface="Times New Roman" panose="02020603050405020304" pitchFamily="18" charset="0"/>
                  <a:cs typeface="Times New Roman" panose="02020603050405020304" pitchFamily="18" charset="0"/>
                </a:rPr>
                <a:t>Ajuste las rutas en el archivo .</a:t>
              </a:r>
              <a:r>
                <a:rPr lang="es-MX" sz="1000" dirty="0" err="1">
                  <a:latin typeface="Times New Roman" panose="02020603050405020304" pitchFamily="18" charset="0"/>
                  <a:cs typeface="Times New Roman" panose="02020603050405020304" pitchFamily="18" charset="0"/>
                </a:rPr>
                <a:t>yml</a:t>
              </a:r>
              <a:r>
                <a:rPr lang="es-MX" sz="1000" dirty="0">
                  <a:latin typeface="Times New Roman" panose="02020603050405020304" pitchFamily="18" charset="0"/>
                  <a:cs typeface="Times New Roman" panose="02020603050405020304" pitchFamily="18" charset="0"/>
                </a:rPr>
                <a:t> ubicado en la carpeta principal del proyecto. En la línea que contiene la palabra “</a:t>
              </a:r>
              <a:r>
                <a:rPr lang="es-MX" sz="1000" dirty="0" err="1">
                  <a:latin typeface="Times New Roman" panose="02020603050405020304" pitchFamily="18" charset="0"/>
                  <a:cs typeface="Times New Roman" panose="02020603050405020304" pitchFamily="18" charset="0"/>
                </a:rPr>
                <a:t>prefix</a:t>
              </a:r>
              <a:r>
                <a:rPr lang="es-MX" sz="1000" dirty="0">
                  <a:latin typeface="Times New Roman" panose="02020603050405020304" pitchFamily="18" charset="0"/>
                  <a:cs typeface="Times New Roman" panose="02020603050405020304" pitchFamily="18" charset="0"/>
                </a:rPr>
                <a:t>”, especifique la ubicación en la que desea que se cree su entorno virtual.</a:t>
              </a:r>
            </a:p>
          </p:txBody>
        </p:sp>
      </p:grpSp>
      <p:grpSp>
        <p:nvGrpSpPr>
          <p:cNvPr id="39" name="Google Shape;345;p25">
            <a:extLst>
              <a:ext uri="{FF2B5EF4-FFF2-40B4-BE49-F238E27FC236}">
                <a16:creationId xmlns:a16="http://schemas.microsoft.com/office/drawing/2014/main" id="{33BA8FF5-43D6-4D8E-AAA7-C814D94742B6}"/>
              </a:ext>
            </a:extLst>
          </p:cNvPr>
          <p:cNvGrpSpPr/>
          <p:nvPr/>
        </p:nvGrpSpPr>
        <p:grpSpPr>
          <a:xfrm>
            <a:off x="3785476" y="1531839"/>
            <a:ext cx="1898073" cy="2685073"/>
            <a:chOff x="3888332" y="1903874"/>
            <a:chExt cx="1353600" cy="1425773"/>
          </a:xfrm>
        </p:grpSpPr>
        <p:sp>
          <p:nvSpPr>
            <p:cNvPr id="41" name="Google Shape;346;p25">
              <a:extLst>
                <a:ext uri="{FF2B5EF4-FFF2-40B4-BE49-F238E27FC236}">
                  <a16:creationId xmlns:a16="http://schemas.microsoft.com/office/drawing/2014/main" id="{25BE0417-9AD5-4B7F-BD9F-AD035E7F0E6C}"/>
                </a:ext>
              </a:extLst>
            </p:cNvPr>
            <p:cNvSpPr txBox="1"/>
            <p:nvPr/>
          </p:nvSpPr>
          <p:spPr>
            <a:xfrm>
              <a:off x="3888332" y="1903874"/>
              <a:ext cx="1353600" cy="521100"/>
            </a:xfrm>
            <a:prstGeom prst="rect">
              <a:avLst/>
            </a:prstGeom>
            <a:noFill/>
            <a:ln>
              <a:noFill/>
            </a:ln>
          </p:spPr>
          <p:txBody>
            <a:bodyPr spcFirstLastPara="1" wrap="square" lIns="91425" tIns="91425" rIns="91425" bIns="91425" anchor="b" anchorCtr="0">
              <a:noAutofit/>
            </a:bodyPr>
            <a:lstStyle/>
            <a:p>
              <a:pPr lvl="0" algn="ctr"/>
              <a:r>
                <a:rPr lang="es-MX"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rPr>
                <a:t>Creación y activación </a:t>
              </a:r>
            </a:p>
            <a:p>
              <a:pPr lvl="0" algn="ctr"/>
              <a:r>
                <a:rPr lang="es-MX"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rPr>
                <a:t>del entorno virtual</a:t>
              </a:r>
              <a:endParaRPr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sym typeface="Noto Serif Ethiopic"/>
              </a:endParaRPr>
            </a:p>
          </p:txBody>
        </p:sp>
        <p:sp>
          <p:nvSpPr>
            <p:cNvPr id="42" name="Google Shape;347;p25">
              <a:extLst>
                <a:ext uri="{FF2B5EF4-FFF2-40B4-BE49-F238E27FC236}">
                  <a16:creationId xmlns:a16="http://schemas.microsoft.com/office/drawing/2014/main" id="{7BB2EB87-E981-4924-B8D4-CCAA9A34CAB3}"/>
                </a:ext>
              </a:extLst>
            </p:cNvPr>
            <p:cNvSpPr txBox="1"/>
            <p:nvPr/>
          </p:nvSpPr>
          <p:spPr>
            <a:xfrm>
              <a:off x="3951250" y="2635147"/>
              <a:ext cx="1280426" cy="694500"/>
            </a:xfrm>
            <a:prstGeom prst="rect">
              <a:avLst/>
            </a:prstGeom>
            <a:noFill/>
            <a:ln>
              <a:noFill/>
            </a:ln>
          </p:spPr>
          <p:txBody>
            <a:bodyPr spcFirstLastPara="1" wrap="square" lIns="91425" tIns="91425" rIns="91425" bIns="91425" anchor="t" anchorCtr="0">
              <a:noAutofit/>
            </a:bodyPr>
            <a:lstStyle/>
            <a:p>
              <a:pPr algn="just"/>
              <a:r>
                <a:rPr lang="es-MX" sz="1000" dirty="0">
                  <a:latin typeface="Times New Roman" panose="02020603050405020304" pitchFamily="18" charset="0"/>
                  <a:cs typeface="Times New Roman" panose="02020603050405020304" pitchFamily="18" charset="0"/>
                </a:rPr>
                <a:t>Antes de activar el entorno virtual, debe crearlo en su sistema. Para ello, utilice la ruta donde se encuentra el archivo .</a:t>
              </a:r>
              <a:r>
                <a:rPr lang="es-MX" sz="1000" dirty="0" err="1">
                  <a:latin typeface="Times New Roman" panose="02020603050405020304" pitchFamily="18" charset="0"/>
                  <a:cs typeface="Times New Roman" panose="02020603050405020304" pitchFamily="18" charset="0"/>
                </a:rPr>
                <a:t>yml</a:t>
              </a:r>
              <a:r>
                <a:rPr lang="es-MX" sz="1000" dirty="0">
                  <a:latin typeface="Times New Roman" panose="02020603050405020304" pitchFamily="18" charset="0"/>
                  <a:cs typeface="Times New Roman" panose="02020603050405020304" pitchFamily="18" charset="0"/>
                </a:rPr>
                <a:t> en la terminal de Anaconda </a:t>
              </a:r>
              <a:r>
                <a:rPr lang="es-MX" sz="1000" dirty="0" err="1">
                  <a:latin typeface="Times New Roman" panose="02020603050405020304" pitchFamily="18" charset="0"/>
                  <a:cs typeface="Times New Roman" panose="02020603050405020304" pitchFamily="18" charset="0"/>
                </a:rPr>
                <a:t>Prompt</a:t>
              </a:r>
              <a:r>
                <a:rPr lang="es-MX" sz="1000" dirty="0">
                  <a:latin typeface="Times New Roman" panose="02020603050405020304" pitchFamily="18" charset="0"/>
                  <a:cs typeface="Times New Roman" panose="02020603050405020304" pitchFamily="18" charset="0"/>
                </a:rPr>
                <a:t>.</a:t>
              </a:r>
            </a:p>
          </p:txBody>
        </p:sp>
      </p:grpSp>
      <p:grpSp>
        <p:nvGrpSpPr>
          <p:cNvPr id="43" name="Google Shape;348;p25">
            <a:extLst>
              <a:ext uri="{FF2B5EF4-FFF2-40B4-BE49-F238E27FC236}">
                <a16:creationId xmlns:a16="http://schemas.microsoft.com/office/drawing/2014/main" id="{475229FE-F385-4DFE-AE3D-14D478D99E50}"/>
              </a:ext>
            </a:extLst>
          </p:cNvPr>
          <p:cNvGrpSpPr/>
          <p:nvPr/>
        </p:nvGrpSpPr>
        <p:grpSpPr>
          <a:xfrm>
            <a:off x="7813988" y="1472931"/>
            <a:ext cx="2310578" cy="3206651"/>
            <a:chOff x="6971651" y="1870135"/>
            <a:chExt cx="1353600" cy="1353900"/>
          </a:xfrm>
        </p:grpSpPr>
        <p:sp>
          <p:nvSpPr>
            <p:cNvPr id="44" name="Google Shape;349;p25">
              <a:extLst>
                <a:ext uri="{FF2B5EF4-FFF2-40B4-BE49-F238E27FC236}">
                  <a16:creationId xmlns:a16="http://schemas.microsoft.com/office/drawing/2014/main" id="{B321AB61-5606-492B-BB64-2BBC4917C7D5}"/>
                </a:ext>
              </a:extLst>
            </p:cNvPr>
            <p:cNvSpPr txBox="1"/>
            <p:nvPr/>
          </p:nvSpPr>
          <p:spPr>
            <a:xfrm>
              <a:off x="6971651" y="1870135"/>
              <a:ext cx="1353600" cy="521100"/>
            </a:xfrm>
            <a:prstGeom prst="rect">
              <a:avLst/>
            </a:prstGeom>
            <a:noFill/>
            <a:ln>
              <a:noFill/>
            </a:ln>
          </p:spPr>
          <p:txBody>
            <a:bodyPr spcFirstLastPara="1" wrap="square" lIns="91425" tIns="91425" rIns="91425" bIns="91425" anchor="b" anchorCtr="0">
              <a:noAutofit/>
            </a:bodyPr>
            <a:lstStyle/>
            <a:p>
              <a:pPr lvl="0" algn="ctr"/>
              <a:r>
                <a:rPr lang="es-MX"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rPr>
                <a:t>Selección del script </a:t>
              </a:r>
            </a:p>
            <a:p>
              <a:pPr lvl="0" algn="ctr"/>
              <a:r>
                <a:rPr lang="es-MX"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rPr>
                <a:t>para ejecución</a:t>
              </a:r>
              <a:endParaRPr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sym typeface="Noto Serif Ethiopic"/>
              </a:endParaRPr>
            </a:p>
          </p:txBody>
        </p:sp>
        <p:sp>
          <p:nvSpPr>
            <p:cNvPr id="45" name="Google Shape;350;p25">
              <a:extLst>
                <a:ext uri="{FF2B5EF4-FFF2-40B4-BE49-F238E27FC236}">
                  <a16:creationId xmlns:a16="http://schemas.microsoft.com/office/drawing/2014/main" id="{0B44A0B3-9705-47F5-9617-70F2E8206F21}"/>
                </a:ext>
              </a:extLst>
            </p:cNvPr>
            <p:cNvSpPr txBox="1"/>
            <p:nvPr/>
          </p:nvSpPr>
          <p:spPr>
            <a:xfrm>
              <a:off x="7066113" y="2529535"/>
              <a:ext cx="1164676" cy="694500"/>
            </a:xfrm>
            <a:prstGeom prst="rect">
              <a:avLst/>
            </a:prstGeom>
            <a:noFill/>
            <a:ln>
              <a:noFill/>
            </a:ln>
          </p:spPr>
          <p:txBody>
            <a:bodyPr spcFirstLastPara="1" wrap="square" lIns="91425" tIns="91425" rIns="91425" bIns="91425" anchor="t" anchorCtr="0">
              <a:noAutofit/>
            </a:bodyPr>
            <a:lstStyle/>
            <a:p>
              <a:pPr algn="just"/>
              <a:r>
                <a:rPr lang="es-MX" sz="1000" dirty="0">
                  <a:latin typeface="Times New Roman" panose="02020603050405020304" pitchFamily="18" charset="0"/>
                  <a:cs typeface="Times New Roman" panose="02020603050405020304" pitchFamily="18" charset="0"/>
                </a:rPr>
                <a:t>Se proporcionan tres scripts que corresponden a dos modelos diferentes. El modelo de rayón y abolladura se divide en detección y segmentación, mientras que el otro modelo se centra en marcas. Seleccione el script que prefiera para la ejecución.</a:t>
              </a:r>
            </a:p>
          </p:txBody>
        </p:sp>
      </p:grpSp>
      <p:grpSp>
        <p:nvGrpSpPr>
          <p:cNvPr id="46" name="Google Shape;351;p25">
            <a:extLst>
              <a:ext uri="{FF2B5EF4-FFF2-40B4-BE49-F238E27FC236}">
                <a16:creationId xmlns:a16="http://schemas.microsoft.com/office/drawing/2014/main" id="{5B2CFB45-3713-45DB-A1AC-73F34A7116BB}"/>
              </a:ext>
            </a:extLst>
          </p:cNvPr>
          <p:cNvGrpSpPr/>
          <p:nvPr/>
        </p:nvGrpSpPr>
        <p:grpSpPr>
          <a:xfrm>
            <a:off x="5500412" y="2907382"/>
            <a:ext cx="2586722" cy="3418077"/>
            <a:chOff x="5360800" y="3041310"/>
            <a:chExt cx="1353600" cy="1336644"/>
          </a:xfrm>
        </p:grpSpPr>
        <p:sp>
          <p:nvSpPr>
            <p:cNvPr id="47" name="Google Shape;352;p25">
              <a:extLst>
                <a:ext uri="{FF2B5EF4-FFF2-40B4-BE49-F238E27FC236}">
                  <a16:creationId xmlns:a16="http://schemas.microsoft.com/office/drawing/2014/main" id="{3685A9E6-79BA-4172-B41E-3B18489B0F6D}"/>
                </a:ext>
              </a:extLst>
            </p:cNvPr>
            <p:cNvSpPr txBox="1"/>
            <p:nvPr/>
          </p:nvSpPr>
          <p:spPr>
            <a:xfrm>
              <a:off x="5360800" y="3041310"/>
              <a:ext cx="1353600" cy="521100"/>
            </a:xfrm>
            <a:prstGeom prst="rect">
              <a:avLst/>
            </a:prstGeom>
            <a:noFill/>
            <a:ln>
              <a:noFill/>
            </a:ln>
          </p:spPr>
          <p:txBody>
            <a:bodyPr spcFirstLastPara="1" wrap="square" lIns="91425" tIns="91425" rIns="91425" bIns="91425" anchor="b" anchorCtr="0">
              <a:noAutofit/>
            </a:bodyPr>
            <a:lstStyle/>
            <a:p>
              <a:pPr algn="ctr"/>
              <a:r>
                <a:rPr lang="es-MX"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rPr>
                <a:t>Apertura de la </a:t>
              </a:r>
            </a:p>
            <a:p>
              <a:pPr algn="ctr"/>
              <a:r>
                <a:rPr lang="es-MX"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rPr>
                <a:t>carpeta ‘</a:t>
              </a:r>
              <a:r>
                <a:rPr lang="es-MX" sz="1100" b="1" dirty="0" err="1">
                  <a:solidFill>
                    <a:schemeClr val="dk1"/>
                  </a:solidFill>
                  <a:latin typeface="Bell MT" panose="02020503060305020303" pitchFamily="18" charset="0"/>
                  <a:ea typeface="MS Mincho" panose="02020609040205080304" pitchFamily="49" charset="-128"/>
                  <a:cs typeface="Angsana New" panose="02020603050405020304" pitchFamily="18" charset="-34"/>
                </a:rPr>
                <a:t>src</a:t>
              </a:r>
              <a:r>
                <a:rPr lang="es-MX"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rPr>
                <a:t>’</a:t>
              </a:r>
              <a:endParaRPr sz="1100" b="1" dirty="0">
                <a:solidFill>
                  <a:schemeClr val="dk1"/>
                </a:solidFill>
                <a:latin typeface="Bell MT" panose="02020503060305020303" pitchFamily="18" charset="0"/>
                <a:ea typeface="MS Mincho" panose="02020609040205080304" pitchFamily="49" charset="-128"/>
                <a:cs typeface="Angsana New" panose="02020603050405020304" pitchFamily="18" charset="-34"/>
                <a:sym typeface="Noto Serif Ethiopic"/>
              </a:endParaRPr>
            </a:p>
          </p:txBody>
        </p:sp>
        <p:sp>
          <p:nvSpPr>
            <p:cNvPr id="48" name="Google Shape;353;p25">
              <a:extLst>
                <a:ext uri="{FF2B5EF4-FFF2-40B4-BE49-F238E27FC236}">
                  <a16:creationId xmlns:a16="http://schemas.microsoft.com/office/drawing/2014/main" id="{FDF3946D-661F-4755-80CE-E6BC682C04AA}"/>
                </a:ext>
              </a:extLst>
            </p:cNvPr>
            <p:cNvSpPr txBox="1"/>
            <p:nvPr/>
          </p:nvSpPr>
          <p:spPr>
            <a:xfrm>
              <a:off x="5474693" y="3683454"/>
              <a:ext cx="1171502" cy="694500"/>
            </a:xfrm>
            <a:prstGeom prst="rect">
              <a:avLst/>
            </a:prstGeom>
            <a:noFill/>
            <a:ln>
              <a:noFill/>
            </a:ln>
          </p:spPr>
          <p:txBody>
            <a:bodyPr spcFirstLastPara="1" wrap="square" lIns="91425" tIns="91425" rIns="91425" bIns="91425" anchor="t" anchorCtr="0">
              <a:noAutofit/>
            </a:bodyPr>
            <a:lstStyle/>
            <a:p>
              <a:pPr algn="just"/>
              <a:r>
                <a:rPr lang="es-MX" sz="1000" dirty="0">
                  <a:latin typeface="Times New Roman" panose="02020603050405020304" pitchFamily="18" charset="0"/>
                  <a:cs typeface="Times New Roman" panose="02020603050405020304" pitchFamily="18" charset="0"/>
                </a:rPr>
                <a:t>Dentro de la carpeta principal del proyecto, encontrará una carpeta llamada ‘</a:t>
              </a:r>
              <a:r>
                <a:rPr lang="es-MX" sz="1000" dirty="0" err="1">
                  <a:latin typeface="Times New Roman" panose="02020603050405020304" pitchFamily="18" charset="0"/>
                  <a:cs typeface="Times New Roman" panose="02020603050405020304" pitchFamily="18" charset="0"/>
                </a:rPr>
                <a:t>src</a:t>
              </a:r>
              <a:r>
                <a:rPr lang="es-MX" sz="1000" dirty="0">
                  <a:latin typeface="Times New Roman" panose="02020603050405020304" pitchFamily="18" charset="0"/>
                  <a:cs typeface="Times New Roman" panose="02020603050405020304" pitchFamily="18" charset="0"/>
                </a:rPr>
                <a:t>’. Esta carpeta contiene las versiones de los scripts para producción. Utilice en un Entorno de Desarrollo Integrado (IDE) que permita la extensión de </a:t>
              </a:r>
              <a:r>
                <a:rPr lang="es-CO" sz="1000" dirty="0" err="1">
                  <a:latin typeface="Times New Roman" panose="02020603050405020304" pitchFamily="18" charset="0"/>
                  <a:cs typeface="Times New Roman" panose="02020603050405020304" pitchFamily="18" charset="0"/>
                </a:rPr>
                <a:t>Jupyter</a:t>
              </a:r>
              <a:r>
                <a:rPr lang="es-CO" sz="1000" dirty="0">
                  <a:latin typeface="Times New Roman" panose="02020603050405020304" pitchFamily="18" charset="0"/>
                  <a:cs typeface="Times New Roman" panose="02020603050405020304" pitchFamily="18" charset="0"/>
                </a:rPr>
                <a:t> Notebook</a:t>
              </a:r>
              <a:r>
                <a:rPr lang="es-MX" sz="1000" dirty="0">
                  <a:latin typeface="Times New Roman" panose="02020603050405020304" pitchFamily="18" charset="0"/>
                  <a:cs typeface="Times New Roman" panose="02020603050405020304" pitchFamily="18" charset="0"/>
                </a:rPr>
                <a:t> para abrir la última versión contenida en la carpeta ‘</a:t>
              </a:r>
              <a:r>
                <a:rPr lang="es-MX" sz="1000" dirty="0" err="1">
                  <a:latin typeface="Times New Roman" panose="02020603050405020304" pitchFamily="18" charset="0"/>
                  <a:cs typeface="Times New Roman" panose="02020603050405020304" pitchFamily="18" charset="0"/>
                </a:rPr>
                <a:t>src</a:t>
              </a:r>
              <a:r>
                <a:rPr lang="es-MX" sz="1000" dirty="0">
                  <a:latin typeface="Times New Roman" panose="02020603050405020304" pitchFamily="18" charset="0"/>
                  <a:cs typeface="Times New Roman" panose="02020603050405020304" pitchFamily="18" charset="0"/>
                </a:rPr>
                <a:t>’.</a:t>
              </a:r>
            </a:p>
          </p:txBody>
        </p:sp>
      </p:grpSp>
      <p:cxnSp>
        <p:nvCxnSpPr>
          <p:cNvPr id="49" name="Google Shape;354;p25">
            <a:extLst>
              <a:ext uri="{FF2B5EF4-FFF2-40B4-BE49-F238E27FC236}">
                <a16:creationId xmlns:a16="http://schemas.microsoft.com/office/drawing/2014/main" id="{DE235F10-3CAF-436F-AE67-8B59060077BC}"/>
              </a:ext>
            </a:extLst>
          </p:cNvPr>
          <p:cNvCxnSpPr>
            <a:cxnSpLocks/>
          </p:cNvCxnSpPr>
          <p:nvPr/>
        </p:nvCxnSpPr>
        <p:spPr>
          <a:xfrm flipV="1">
            <a:off x="6860288" y="2851391"/>
            <a:ext cx="2090451" cy="1516072"/>
          </a:xfrm>
          <a:prstGeom prst="bentConnector3">
            <a:avLst>
              <a:gd name="adj1" fmla="val 50000"/>
            </a:avLst>
          </a:prstGeom>
          <a:noFill/>
          <a:ln w="9525" cap="flat" cmpd="sng">
            <a:solidFill>
              <a:schemeClr val="bg2"/>
            </a:solidFill>
            <a:prstDash val="solid"/>
            <a:round/>
            <a:headEnd type="none" w="med" len="med"/>
            <a:tailEnd type="none" w="med" len="med"/>
          </a:ln>
        </p:spPr>
      </p:cxnSp>
      <p:cxnSp>
        <p:nvCxnSpPr>
          <p:cNvPr id="50" name="Google Shape;355;p25">
            <a:extLst>
              <a:ext uri="{FF2B5EF4-FFF2-40B4-BE49-F238E27FC236}">
                <a16:creationId xmlns:a16="http://schemas.microsoft.com/office/drawing/2014/main" id="{9FBB55C6-EC87-4112-B360-F898D28FCD8A}"/>
              </a:ext>
            </a:extLst>
          </p:cNvPr>
          <p:cNvCxnSpPr>
            <a:cxnSpLocks/>
          </p:cNvCxnSpPr>
          <p:nvPr/>
        </p:nvCxnSpPr>
        <p:spPr>
          <a:xfrm>
            <a:off x="11004771" y="4347597"/>
            <a:ext cx="1095041" cy="0"/>
          </a:xfrm>
          <a:prstGeom prst="straightConnector1">
            <a:avLst/>
          </a:prstGeom>
          <a:noFill/>
          <a:ln w="9525" cap="flat" cmpd="sng">
            <a:solidFill>
              <a:schemeClr val="bg2"/>
            </a:solidFill>
            <a:prstDash val="solid"/>
            <a:round/>
            <a:headEnd type="none" w="med" len="med"/>
            <a:tailEnd type="diamond" w="med" len="med"/>
          </a:ln>
        </p:spPr>
      </p:cxnSp>
      <p:pic>
        <p:nvPicPr>
          <p:cNvPr id="59" name="Imagen 58">
            <a:extLst>
              <a:ext uri="{FF2B5EF4-FFF2-40B4-BE49-F238E27FC236}">
                <a16:creationId xmlns:a16="http://schemas.microsoft.com/office/drawing/2014/main" id="{D2D24633-9C7E-4CAF-88BB-C9A8B0728F34}"/>
              </a:ext>
            </a:extLst>
          </p:cNvPr>
          <p:cNvPicPr/>
          <p:nvPr/>
        </p:nvPicPr>
        <p:blipFill>
          <a:blip r:embed="rId3"/>
          <a:stretch>
            <a:fillRect/>
          </a:stretch>
        </p:blipFill>
        <p:spPr>
          <a:xfrm>
            <a:off x="261159" y="3459944"/>
            <a:ext cx="1401816" cy="1237541"/>
          </a:xfrm>
          <a:prstGeom prst="rect">
            <a:avLst/>
          </a:prstGeom>
        </p:spPr>
      </p:pic>
      <p:pic>
        <p:nvPicPr>
          <p:cNvPr id="1026" name="Picture 2" descr="Anaconda Python Logo Clipart - Full Size Clipart (#1800785) - PinClipart">
            <a:extLst>
              <a:ext uri="{FF2B5EF4-FFF2-40B4-BE49-F238E27FC236}">
                <a16:creationId xmlns:a16="http://schemas.microsoft.com/office/drawing/2014/main" id="{08E24C1A-FED2-4E67-859E-7A6F3EC21F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36" y="1590425"/>
            <a:ext cx="829618" cy="412000"/>
          </a:xfrm>
          <a:prstGeom prst="rect">
            <a:avLst/>
          </a:prstGeom>
          <a:noFill/>
          <a:extLst>
            <a:ext uri="{909E8E84-426E-40DD-AFC4-6F175D3DCCD1}">
              <a14:hiddenFill xmlns:a14="http://schemas.microsoft.com/office/drawing/2010/main">
                <a:solidFill>
                  <a:srgbClr val="FFFFFF"/>
                </a:solidFill>
              </a14:hiddenFill>
            </a:ext>
          </a:extLst>
        </p:spPr>
      </p:pic>
      <p:pic>
        <p:nvPicPr>
          <p:cNvPr id="64" name="Imagen 63" descr="A screenshot of a computer&#10;&#10;Description automatically generated">
            <a:extLst>
              <a:ext uri="{FF2B5EF4-FFF2-40B4-BE49-F238E27FC236}">
                <a16:creationId xmlns:a16="http://schemas.microsoft.com/office/drawing/2014/main" id="{58B6AC96-E142-4A9C-8C34-87FE86D84BEB}"/>
              </a:ext>
            </a:extLst>
          </p:cNvPr>
          <p:cNvPicPr/>
          <p:nvPr/>
        </p:nvPicPr>
        <p:blipFill>
          <a:blip r:embed="rId5"/>
          <a:stretch>
            <a:fillRect/>
          </a:stretch>
        </p:blipFill>
        <p:spPr>
          <a:xfrm>
            <a:off x="1879852" y="5639940"/>
            <a:ext cx="1886121" cy="234801"/>
          </a:xfrm>
          <a:prstGeom prst="rect">
            <a:avLst/>
          </a:prstGeom>
        </p:spPr>
      </p:pic>
      <p:pic>
        <p:nvPicPr>
          <p:cNvPr id="71" name="Imagen 70">
            <a:extLst>
              <a:ext uri="{FF2B5EF4-FFF2-40B4-BE49-F238E27FC236}">
                <a16:creationId xmlns:a16="http://schemas.microsoft.com/office/drawing/2014/main" id="{92F44E35-1A2A-42A0-A46D-3F070C75F48C}"/>
              </a:ext>
            </a:extLst>
          </p:cNvPr>
          <p:cNvPicPr/>
          <p:nvPr/>
        </p:nvPicPr>
        <p:blipFill rotWithShape="1">
          <a:blip r:embed="rId6"/>
          <a:srcRect t="11497"/>
          <a:stretch/>
        </p:blipFill>
        <p:spPr>
          <a:xfrm>
            <a:off x="4026438" y="4135334"/>
            <a:ext cx="1423797" cy="209218"/>
          </a:xfrm>
          <a:prstGeom prst="rect">
            <a:avLst/>
          </a:prstGeom>
        </p:spPr>
      </p:pic>
      <p:pic>
        <p:nvPicPr>
          <p:cNvPr id="72" name="Imagen 71">
            <a:extLst>
              <a:ext uri="{FF2B5EF4-FFF2-40B4-BE49-F238E27FC236}">
                <a16:creationId xmlns:a16="http://schemas.microsoft.com/office/drawing/2014/main" id="{01184FD6-FCF8-4AE4-8194-31788FAA233C}"/>
              </a:ext>
            </a:extLst>
          </p:cNvPr>
          <p:cNvPicPr/>
          <p:nvPr/>
        </p:nvPicPr>
        <p:blipFill>
          <a:blip r:embed="rId7"/>
          <a:stretch>
            <a:fillRect/>
          </a:stretch>
        </p:blipFill>
        <p:spPr>
          <a:xfrm>
            <a:off x="3748186" y="1271982"/>
            <a:ext cx="2049670" cy="206828"/>
          </a:xfrm>
          <a:prstGeom prst="rect">
            <a:avLst/>
          </a:prstGeom>
        </p:spPr>
      </p:pic>
      <p:pic>
        <p:nvPicPr>
          <p:cNvPr id="78" name="Imagen 77">
            <a:extLst>
              <a:ext uri="{FF2B5EF4-FFF2-40B4-BE49-F238E27FC236}">
                <a16:creationId xmlns:a16="http://schemas.microsoft.com/office/drawing/2014/main" id="{6CCA3C0F-B06F-47AE-8217-C4C7B3EF6591}"/>
              </a:ext>
            </a:extLst>
          </p:cNvPr>
          <p:cNvPicPr/>
          <p:nvPr/>
        </p:nvPicPr>
        <p:blipFill>
          <a:blip r:embed="rId8"/>
          <a:stretch>
            <a:fillRect/>
          </a:stretch>
        </p:blipFill>
        <p:spPr>
          <a:xfrm>
            <a:off x="3748185" y="1660825"/>
            <a:ext cx="2049671" cy="338169"/>
          </a:xfrm>
          <a:prstGeom prst="rect">
            <a:avLst/>
          </a:prstGeom>
        </p:spPr>
      </p:pic>
      <p:cxnSp>
        <p:nvCxnSpPr>
          <p:cNvPr id="107" name="Google Shape;354;p25">
            <a:extLst>
              <a:ext uri="{FF2B5EF4-FFF2-40B4-BE49-F238E27FC236}">
                <a16:creationId xmlns:a16="http://schemas.microsoft.com/office/drawing/2014/main" id="{D5F5A216-B22C-42DE-BBB6-1F320B087F3B}"/>
              </a:ext>
            </a:extLst>
          </p:cNvPr>
          <p:cNvCxnSpPr>
            <a:cxnSpLocks/>
          </p:cNvCxnSpPr>
          <p:nvPr/>
        </p:nvCxnSpPr>
        <p:spPr>
          <a:xfrm>
            <a:off x="8996458" y="2851391"/>
            <a:ext cx="1962594" cy="1496206"/>
          </a:xfrm>
          <a:prstGeom prst="bentConnector3">
            <a:avLst>
              <a:gd name="adj1" fmla="val 50000"/>
            </a:avLst>
          </a:prstGeom>
          <a:noFill/>
          <a:ln w="9525" cap="flat" cmpd="sng">
            <a:solidFill>
              <a:schemeClr val="bg2"/>
            </a:solidFill>
            <a:prstDash val="solid"/>
            <a:round/>
            <a:headEnd type="none" w="med" len="med"/>
            <a:tailEnd type="none" w="med" len="med"/>
          </a:ln>
        </p:spPr>
      </p:cxnSp>
      <p:grpSp>
        <p:nvGrpSpPr>
          <p:cNvPr id="139" name="Google Shape;348;p25">
            <a:extLst>
              <a:ext uri="{FF2B5EF4-FFF2-40B4-BE49-F238E27FC236}">
                <a16:creationId xmlns:a16="http://schemas.microsoft.com/office/drawing/2014/main" id="{693E1F64-1B05-4D69-BF46-027017ECB8AB}"/>
              </a:ext>
            </a:extLst>
          </p:cNvPr>
          <p:cNvGrpSpPr/>
          <p:nvPr/>
        </p:nvGrpSpPr>
        <p:grpSpPr>
          <a:xfrm>
            <a:off x="10052184" y="2973784"/>
            <a:ext cx="1907475" cy="2777888"/>
            <a:chOff x="6798127" y="1936668"/>
            <a:chExt cx="1261508" cy="1159720"/>
          </a:xfrm>
        </p:grpSpPr>
        <p:sp>
          <p:nvSpPr>
            <p:cNvPr id="140" name="Google Shape;349;p25">
              <a:extLst>
                <a:ext uri="{FF2B5EF4-FFF2-40B4-BE49-F238E27FC236}">
                  <a16:creationId xmlns:a16="http://schemas.microsoft.com/office/drawing/2014/main" id="{2560C5F1-A4C5-4F79-9B3D-079625855804}"/>
                </a:ext>
              </a:extLst>
            </p:cNvPr>
            <p:cNvSpPr txBox="1"/>
            <p:nvPr/>
          </p:nvSpPr>
          <p:spPr>
            <a:xfrm>
              <a:off x="6845999" y="1936668"/>
              <a:ext cx="1121249" cy="521100"/>
            </a:xfrm>
            <a:prstGeom prst="rect">
              <a:avLst/>
            </a:prstGeom>
            <a:noFill/>
            <a:ln>
              <a:noFill/>
            </a:ln>
          </p:spPr>
          <p:txBody>
            <a:bodyPr spcFirstLastPara="1" wrap="square" lIns="91425" tIns="91425" rIns="91425" bIns="91425" anchor="b" anchorCtr="0">
              <a:noAutofit/>
            </a:bodyPr>
            <a:lstStyle/>
            <a:p>
              <a:pPr algn="ctr"/>
              <a:r>
                <a:rPr lang="es-MX" sz="1100" b="1" dirty="0" err="1">
                  <a:latin typeface="Bell MT" panose="02020503060305020303" pitchFamily="18" charset="0"/>
                </a:rPr>
                <a:t>Configuracion</a:t>
              </a:r>
              <a:r>
                <a:rPr lang="es-MX" sz="1100" b="1" dirty="0">
                  <a:latin typeface="Bell MT" panose="02020503060305020303" pitchFamily="18" charset="0"/>
                </a:rPr>
                <a:t> del </a:t>
              </a:r>
            </a:p>
            <a:p>
              <a:pPr algn="ctr"/>
              <a:r>
                <a:rPr lang="es-MX" sz="1100" b="1" dirty="0" err="1">
                  <a:latin typeface="Bell MT" panose="02020503060305020303" pitchFamily="18" charset="0"/>
                </a:rPr>
                <a:t>Kernel</a:t>
              </a:r>
              <a:r>
                <a:rPr lang="es-MX" sz="1100" b="1" dirty="0">
                  <a:latin typeface="Bell MT" panose="02020503060305020303" pitchFamily="18" charset="0"/>
                </a:rPr>
                <a:t> en el IDE</a:t>
              </a:r>
              <a:endParaRPr sz="1100" b="1" dirty="0">
                <a:latin typeface="Bell MT" panose="02020503060305020303" pitchFamily="18" charset="0"/>
                <a:sym typeface="Noto Serif Ethiopic"/>
              </a:endParaRPr>
            </a:p>
          </p:txBody>
        </p:sp>
        <p:sp>
          <p:nvSpPr>
            <p:cNvPr id="141" name="Google Shape;350;p25">
              <a:extLst>
                <a:ext uri="{FF2B5EF4-FFF2-40B4-BE49-F238E27FC236}">
                  <a16:creationId xmlns:a16="http://schemas.microsoft.com/office/drawing/2014/main" id="{0D5C9966-89FE-42B2-AE2A-951CFCB2E526}"/>
                </a:ext>
              </a:extLst>
            </p:cNvPr>
            <p:cNvSpPr txBox="1"/>
            <p:nvPr/>
          </p:nvSpPr>
          <p:spPr>
            <a:xfrm>
              <a:off x="6798127" y="2586263"/>
              <a:ext cx="1261508" cy="510125"/>
            </a:xfrm>
            <a:prstGeom prst="rect">
              <a:avLst/>
            </a:prstGeom>
            <a:noFill/>
            <a:ln>
              <a:noFill/>
            </a:ln>
          </p:spPr>
          <p:txBody>
            <a:bodyPr spcFirstLastPara="1" wrap="square" lIns="91425" tIns="91425" rIns="91425" bIns="91425" anchor="t" anchorCtr="0">
              <a:noAutofit/>
            </a:bodyPr>
            <a:lstStyle/>
            <a:p>
              <a:pPr algn="just"/>
              <a:r>
                <a:rPr lang="es-MX" sz="1000" dirty="0">
                  <a:latin typeface="Times New Roman" panose="02020603050405020304" pitchFamily="18" charset="0"/>
                  <a:cs typeface="Times New Roman" panose="02020603050405020304" pitchFamily="18" charset="0"/>
                </a:rPr>
                <a:t>Asegúrese de seleccionar el </a:t>
              </a:r>
              <a:r>
                <a:rPr lang="es-MX" sz="1000" dirty="0" err="1">
                  <a:latin typeface="Times New Roman" panose="02020603050405020304" pitchFamily="18" charset="0"/>
                  <a:cs typeface="Times New Roman" panose="02020603050405020304" pitchFamily="18" charset="0"/>
                </a:rPr>
                <a:t>kernel</a:t>
              </a:r>
              <a:r>
                <a:rPr lang="es-MX" sz="1000" dirty="0">
                  <a:latin typeface="Times New Roman" panose="02020603050405020304" pitchFamily="18" charset="0"/>
                  <a:cs typeface="Times New Roman" panose="02020603050405020304" pitchFamily="18" charset="0"/>
                </a:rPr>
                <a:t> correcto en su IDE para ejecutar la extensión de </a:t>
              </a:r>
              <a:r>
                <a:rPr lang="es-MX" sz="1000" dirty="0" err="1">
                  <a:latin typeface="Times New Roman" panose="02020603050405020304" pitchFamily="18" charset="0"/>
                  <a:cs typeface="Times New Roman" panose="02020603050405020304" pitchFamily="18" charset="0"/>
                </a:rPr>
                <a:t>Jupyter</a:t>
              </a:r>
              <a:r>
                <a:rPr lang="es-MX" sz="1000" dirty="0">
                  <a:latin typeface="Times New Roman" panose="02020603050405020304" pitchFamily="18" charset="0"/>
                  <a:cs typeface="Times New Roman" panose="02020603050405020304" pitchFamily="18" charset="0"/>
                </a:rPr>
                <a:t>. En este contexto, el </a:t>
              </a:r>
              <a:r>
                <a:rPr lang="es-MX" sz="1000" dirty="0" err="1">
                  <a:latin typeface="Times New Roman" panose="02020603050405020304" pitchFamily="18" charset="0"/>
                  <a:cs typeface="Times New Roman" panose="02020603050405020304" pitchFamily="18" charset="0"/>
                </a:rPr>
                <a:t>kernel</a:t>
              </a:r>
              <a:r>
                <a:rPr lang="es-MX" sz="1000" dirty="0">
                  <a:latin typeface="Times New Roman" panose="02020603050405020304" pitchFamily="18" charset="0"/>
                  <a:cs typeface="Times New Roman" panose="02020603050405020304" pitchFamily="18" charset="0"/>
                </a:rPr>
                <a:t> sería el equivalente al entorno virtual que desea utilizar. </a:t>
              </a:r>
            </a:p>
          </p:txBody>
        </p:sp>
      </p:grpSp>
      <p:pic>
        <p:nvPicPr>
          <p:cNvPr id="1034" name="Picture 4" descr="Jupyter Notebook | ICOS">
            <a:extLst>
              <a:ext uri="{FF2B5EF4-FFF2-40B4-BE49-F238E27FC236}">
                <a16:creationId xmlns:a16="http://schemas.microsoft.com/office/drawing/2014/main" id="{D3A05CC3-271C-411E-A4C8-B6DEA487F6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31975" y="3822058"/>
            <a:ext cx="328247" cy="380372"/>
          </a:xfrm>
          <a:prstGeom prst="rect">
            <a:avLst/>
          </a:prstGeom>
          <a:noFill/>
          <a:extLst>
            <a:ext uri="{909E8E84-426E-40DD-AFC4-6F175D3DCCD1}">
              <a14:hiddenFill xmlns:a14="http://schemas.microsoft.com/office/drawing/2010/main">
                <a:solidFill>
                  <a:srgbClr val="FFFFFF"/>
                </a:solidFill>
              </a14:hiddenFill>
            </a:ext>
          </a:extLst>
        </p:spPr>
      </p:pic>
      <p:pic>
        <p:nvPicPr>
          <p:cNvPr id="143" name="Imagen 142">
            <a:extLst>
              <a:ext uri="{FF2B5EF4-FFF2-40B4-BE49-F238E27FC236}">
                <a16:creationId xmlns:a16="http://schemas.microsoft.com/office/drawing/2014/main" id="{FB4D2D1D-58FB-4502-9123-B59CA38A91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0643" y="2462105"/>
            <a:ext cx="385780" cy="385780"/>
          </a:xfrm>
          <a:prstGeom prst="rect">
            <a:avLst/>
          </a:prstGeom>
        </p:spPr>
      </p:pic>
      <p:pic>
        <p:nvPicPr>
          <p:cNvPr id="144" name="Picture 6" descr="Two - Free arrows icons">
            <a:extLst>
              <a:ext uri="{FF2B5EF4-FFF2-40B4-BE49-F238E27FC236}">
                <a16:creationId xmlns:a16="http://schemas.microsoft.com/office/drawing/2014/main" id="{8C54A85E-C4D0-4456-82EE-9DCEBF09A19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92775" y="4131300"/>
            <a:ext cx="368838" cy="368838"/>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8" descr="Three Generic Others icon">
            <a:extLst>
              <a:ext uri="{FF2B5EF4-FFF2-40B4-BE49-F238E27FC236}">
                <a16:creationId xmlns:a16="http://schemas.microsoft.com/office/drawing/2014/main" id="{9B45D474-F5AE-468F-96C3-461359EC77F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41622" y="2501972"/>
            <a:ext cx="385779" cy="385779"/>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10" descr="Four Generic Others icon">
            <a:extLst>
              <a:ext uri="{FF2B5EF4-FFF2-40B4-BE49-F238E27FC236}">
                <a16:creationId xmlns:a16="http://schemas.microsoft.com/office/drawing/2014/main" id="{01FE0870-9C21-455E-9057-794D9075FD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16188" y="4193960"/>
            <a:ext cx="385779" cy="385779"/>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2" descr="Number Generic Others icon">
            <a:extLst>
              <a:ext uri="{FF2B5EF4-FFF2-40B4-BE49-F238E27FC236}">
                <a16:creationId xmlns:a16="http://schemas.microsoft.com/office/drawing/2014/main" id="{EFA70C0C-D44D-4F0D-B7B3-9B72197AD0F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76287" y="2654995"/>
            <a:ext cx="385779" cy="385779"/>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 descr="Six Generic Others icon">
            <a:extLst>
              <a:ext uri="{FF2B5EF4-FFF2-40B4-BE49-F238E27FC236}">
                <a16:creationId xmlns:a16="http://schemas.microsoft.com/office/drawing/2014/main" id="{DC58FC1A-8BF4-4C9B-8B12-6018457477D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97492" y="4202430"/>
            <a:ext cx="368838" cy="368838"/>
          </a:xfrm>
          <a:prstGeom prst="rect">
            <a:avLst/>
          </a:prstGeom>
          <a:noFill/>
          <a:extLst>
            <a:ext uri="{909E8E84-426E-40DD-AFC4-6F175D3DCCD1}">
              <a14:hiddenFill xmlns:a14="http://schemas.microsoft.com/office/drawing/2010/main">
                <a:solidFill>
                  <a:srgbClr val="FFFFFF"/>
                </a:solidFill>
              </a14:hiddenFill>
            </a:ext>
          </a:extLst>
        </p:spPr>
      </p:pic>
      <p:sp>
        <p:nvSpPr>
          <p:cNvPr id="51" name="Título 1">
            <a:extLst>
              <a:ext uri="{FF2B5EF4-FFF2-40B4-BE49-F238E27FC236}">
                <a16:creationId xmlns:a16="http://schemas.microsoft.com/office/drawing/2014/main" id="{1AD118E6-6A95-4C63-BA2A-F48998B6C05B}"/>
              </a:ext>
            </a:extLst>
          </p:cNvPr>
          <p:cNvSpPr txBox="1">
            <a:spLocks/>
          </p:cNvSpPr>
          <p:nvPr/>
        </p:nvSpPr>
        <p:spPr>
          <a:xfrm>
            <a:off x="936537" y="-456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PROCEDIMIENTOS DE CONFIGURACIÓN</a:t>
            </a:r>
          </a:p>
        </p:txBody>
      </p:sp>
      <p:sp>
        <p:nvSpPr>
          <p:cNvPr id="3" name="Rectángulo 2">
            <a:extLst>
              <a:ext uri="{FF2B5EF4-FFF2-40B4-BE49-F238E27FC236}">
                <a16:creationId xmlns:a16="http://schemas.microsoft.com/office/drawing/2014/main" id="{751215A7-BD5A-4E0B-A111-D8C15915FFCB}"/>
              </a:ext>
            </a:extLst>
          </p:cNvPr>
          <p:cNvSpPr/>
          <p:nvPr/>
        </p:nvSpPr>
        <p:spPr>
          <a:xfrm>
            <a:off x="6120971" y="6067471"/>
            <a:ext cx="1282723" cy="261610"/>
          </a:xfrm>
          <a:prstGeom prst="rect">
            <a:avLst/>
          </a:prstGeom>
        </p:spPr>
        <p:txBody>
          <a:bodyPr wrap="none">
            <a:spAutoFit/>
          </a:bodyPr>
          <a:lstStyle/>
          <a:p>
            <a:r>
              <a:rPr lang="es-CO" sz="1100" dirty="0">
                <a:solidFill>
                  <a:schemeClr val="bg1">
                    <a:lumMod val="50000"/>
                  </a:schemeClr>
                </a:solidFill>
              </a:rPr>
              <a:t>\</a:t>
            </a:r>
            <a:r>
              <a:rPr lang="es-CO" sz="1100" dirty="0" err="1">
                <a:solidFill>
                  <a:schemeClr val="bg1">
                    <a:lumMod val="50000"/>
                  </a:schemeClr>
                </a:solidFill>
              </a:rPr>
              <a:t>proyecto_yolo</a:t>
            </a:r>
            <a:r>
              <a:rPr lang="es-CO" sz="1100" dirty="0">
                <a:solidFill>
                  <a:schemeClr val="bg1">
                    <a:lumMod val="50000"/>
                  </a:schemeClr>
                </a:solidFill>
              </a:rPr>
              <a:t>\</a:t>
            </a:r>
            <a:r>
              <a:rPr lang="es-CO" sz="1100" dirty="0" err="1">
                <a:solidFill>
                  <a:schemeClr val="bg1">
                    <a:lumMod val="50000"/>
                  </a:schemeClr>
                </a:solidFill>
              </a:rPr>
              <a:t>src</a:t>
            </a:r>
            <a:endParaRPr lang="es-CO" sz="1100" dirty="0">
              <a:solidFill>
                <a:schemeClr val="bg1">
                  <a:lumMod val="50000"/>
                </a:schemeClr>
              </a:solidFill>
            </a:endParaRPr>
          </a:p>
        </p:txBody>
      </p:sp>
      <p:pic>
        <p:nvPicPr>
          <p:cNvPr id="5" name="Imagen 4">
            <a:extLst>
              <a:ext uri="{FF2B5EF4-FFF2-40B4-BE49-F238E27FC236}">
                <a16:creationId xmlns:a16="http://schemas.microsoft.com/office/drawing/2014/main" id="{7A84A558-2954-4CD9-9062-A1BA58BAC55F}"/>
              </a:ext>
            </a:extLst>
          </p:cNvPr>
          <p:cNvPicPr>
            <a:picLocks noChangeAspect="1"/>
          </p:cNvPicPr>
          <p:nvPr/>
        </p:nvPicPr>
        <p:blipFill>
          <a:blip r:embed="rId16"/>
          <a:stretch>
            <a:fillRect/>
          </a:stretch>
        </p:blipFill>
        <p:spPr>
          <a:xfrm>
            <a:off x="6554002" y="1643968"/>
            <a:ext cx="574337" cy="1192295"/>
          </a:xfrm>
          <a:prstGeom prst="rect">
            <a:avLst/>
          </a:prstGeom>
        </p:spPr>
      </p:pic>
      <p:sp>
        <p:nvSpPr>
          <p:cNvPr id="6" name="Rectángulo 5">
            <a:extLst>
              <a:ext uri="{FF2B5EF4-FFF2-40B4-BE49-F238E27FC236}">
                <a16:creationId xmlns:a16="http://schemas.microsoft.com/office/drawing/2014/main" id="{CDCFEFD7-1847-40C0-BDC7-8DBE7BBF1EA8}"/>
              </a:ext>
            </a:extLst>
          </p:cNvPr>
          <p:cNvSpPr/>
          <p:nvPr/>
        </p:nvSpPr>
        <p:spPr>
          <a:xfrm>
            <a:off x="7975233" y="2036593"/>
            <a:ext cx="2092239" cy="261610"/>
          </a:xfrm>
          <a:prstGeom prst="rect">
            <a:avLst/>
          </a:prstGeom>
        </p:spPr>
        <p:txBody>
          <a:bodyPr wrap="none">
            <a:spAutoFit/>
          </a:bodyPr>
          <a:lstStyle/>
          <a:p>
            <a:r>
              <a:rPr lang="es-CO" sz="1100" dirty="0">
                <a:solidFill>
                  <a:schemeClr val="bg1">
                    <a:lumMod val="50000"/>
                  </a:schemeClr>
                </a:solidFill>
              </a:rPr>
              <a:t>\proyecto_yolo\</a:t>
            </a:r>
            <a:r>
              <a:rPr lang="es-CO" sz="1100" dirty="0" err="1">
                <a:solidFill>
                  <a:schemeClr val="bg1">
                    <a:lumMod val="50000"/>
                  </a:schemeClr>
                </a:solidFill>
              </a:rPr>
              <a:t>src</a:t>
            </a:r>
            <a:r>
              <a:rPr lang="es-CO" sz="1100" dirty="0">
                <a:solidFill>
                  <a:schemeClr val="bg1">
                    <a:lumMod val="50000"/>
                  </a:schemeClr>
                </a:solidFill>
              </a:rPr>
              <a:t>\&lt;versión </a:t>
            </a:r>
            <a:r>
              <a:rPr lang="es-CO" sz="1100" dirty="0" err="1">
                <a:solidFill>
                  <a:schemeClr val="bg1">
                    <a:lumMod val="50000"/>
                  </a:schemeClr>
                </a:solidFill>
              </a:rPr>
              <a:t>src</a:t>
            </a:r>
            <a:r>
              <a:rPr lang="es-CO" sz="1100" dirty="0">
                <a:solidFill>
                  <a:schemeClr val="bg1">
                    <a:lumMod val="50000"/>
                  </a:schemeClr>
                </a:solidFill>
              </a:rPr>
              <a:t>&gt;</a:t>
            </a:r>
          </a:p>
        </p:txBody>
      </p:sp>
      <p:cxnSp>
        <p:nvCxnSpPr>
          <p:cNvPr id="55" name="Google Shape;283;p23">
            <a:extLst>
              <a:ext uri="{FF2B5EF4-FFF2-40B4-BE49-F238E27FC236}">
                <a16:creationId xmlns:a16="http://schemas.microsoft.com/office/drawing/2014/main" id="{2FA0EB1B-FA5A-49D4-87F2-A85F92EA74A3}"/>
              </a:ext>
            </a:extLst>
          </p:cNvPr>
          <p:cNvCxnSpPr>
            <a:cxnSpLocks/>
          </p:cNvCxnSpPr>
          <p:nvPr/>
        </p:nvCxnSpPr>
        <p:spPr>
          <a:xfrm flipV="1">
            <a:off x="8950739" y="1110326"/>
            <a:ext cx="0" cy="236850"/>
          </a:xfrm>
          <a:prstGeom prst="straightConnector1">
            <a:avLst/>
          </a:prstGeom>
          <a:noFill/>
          <a:ln w="9525" cap="flat" cmpd="sng">
            <a:solidFill>
              <a:schemeClr val="dk1"/>
            </a:solidFill>
            <a:prstDash val="solid"/>
            <a:round/>
            <a:headEnd type="diamond" w="med" len="med"/>
            <a:tailEnd type="none" w="med" len="med"/>
          </a:ln>
        </p:spPr>
      </p:cxnSp>
      <p:pic>
        <p:nvPicPr>
          <p:cNvPr id="8" name="Imagen 7">
            <a:extLst>
              <a:ext uri="{FF2B5EF4-FFF2-40B4-BE49-F238E27FC236}">
                <a16:creationId xmlns:a16="http://schemas.microsoft.com/office/drawing/2014/main" id="{D47453CC-E9F8-4FAC-ACFE-6E415C4B88B4}"/>
              </a:ext>
            </a:extLst>
          </p:cNvPr>
          <p:cNvPicPr>
            <a:picLocks noChangeAspect="1"/>
          </p:cNvPicPr>
          <p:nvPr/>
        </p:nvPicPr>
        <p:blipFill>
          <a:blip r:embed="rId17"/>
          <a:stretch>
            <a:fillRect/>
          </a:stretch>
        </p:blipFill>
        <p:spPr>
          <a:xfrm>
            <a:off x="8640516" y="926977"/>
            <a:ext cx="657317" cy="323895"/>
          </a:xfrm>
          <a:prstGeom prst="rect">
            <a:avLst/>
          </a:prstGeom>
        </p:spPr>
      </p:pic>
      <p:pic>
        <p:nvPicPr>
          <p:cNvPr id="10" name="Imagen 9">
            <a:extLst>
              <a:ext uri="{FF2B5EF4-FFF2-40B4-BE49-F238E27FC236}">
                <a16:creationId xmlns:a16="http://schemas.microsoft.com/office/drawing/2014/main" id="{45D1CEBF-9C48-4004-9E18-D3222391A91C}"/>
              </a:ext>
            </a:extLst>
          </p:cNvPr>
          <p:cNvPicPr>
            <a:picLocks noChangeAspect="1"/>
          </p:cNvPicPr>
          <p:nvPr/>
        </p:nvPicPr>
        <p:blipFill>
          <a:blip r:embed="rId18"/>
          <a:stretch>
            <a:fillRect/>
          </a:stretch>
        </p:blipFill>
        <p:spPr>
          <a:xfrm>
            <a:off x="6137326" y="2991863"/>
            <a:ext cx="1359856" cy="767527"/>
          </a:xfrm>
          <a:prstGeom prst="rect">
            <a:avLst/>
          </a:prstGeom>
        </p:spPr>
      </p:pic>
      <p:pic>
        <p:nvPicPr>
          <p:cNvPr id="17" name="Imagen 16">
            <a:extLst>
              <a:ext uri="{FF2B5EF4-FFF2-40B4-BE49-F238E27FC236}">
                <a16:creationId xmlns:a16="http://schemas.microsoft.com/office/drawing/2014/main" id="{D8A10EF2-9242-48C5-8CDB-6080E34E1AD2}"/>
              </a:ext>
            </a:extLst>
          </p:cNvPr>
          <p:cNvPicPr>
            <a:picLocks noChangeAspect="1"/>
          </p:cNvPicPr>
          <p:nvPr/>
        </p:nvPicPr>
        <p:blipFill>
          <a:blip r:embed="rId19"/>
          <a:stretch>
            <a:fillRect/>
          </a:stretch>
        </p:blipFill>
        <p:spPr>
          <a:xfrm>
            <a:off x="10131212" y="2755254"/>
            <a:ext cx="1888935" cy="248598"/>
          </a:xfrm>
          <a:prstGeom prst="rect">
            <a:avLst/>
          </a:prstGeom>
        </p:spPr>
      </p:pic>
      <p:pic>
        <p:nvPicPr>
          <p:cNvPr id="18" name="Imagen 17">
            <a:extLst>
              <a:ext uri="{FF2B5EF4-FFF2-40B4-BE49-F238E27FC236}">
                <a16:creationId xmlns:a16="http://schemas.microsoft.com/office/drawing/2014/main" id="{0711BC68-7308-492D-AE2D-85843A0B0505}"/>
              </a:ext>
            </a:extLst>
          </p:cNvPr>
          <p:cNvPicPr>
            <a:picLocks noChangeAspect="1"/>
          </p:cNvPicPr>
          <p:nvPr/>
        </p:nvPicPr>
        <p:blipFill>
          <a:blip r:embed="rId20"/>
          <a:stretch>
            <a:fillRect/>
          </a:stretch>
        </p:blipFill>
        <p:spPr>
          <a:xfrm>
            <a:off x="10198281" y="5751672"/>
            <a:ext cx="1648059" cy="674081"/>
          </a:xfrm>
          <a:prstGeom prst="rect">
            <a:avLst/>
          </a:prstGeom>
        </p:spPr>
      </p:pic>
      <p:cxnSp>
        <p:nvCxnSpPr>
          <p:cNvPr id="69" name="Google Shape;453;p30">
            <a:extLst>
              <a:ext uri="{FF2B5EF4-FFF2-40B4-BE49-F238E27FC236}">
                <a16:creationId xmlns:a16="http://schemas.microsoft.com/office/drawing/2014/main" id="{8EDC9D59-184A-477D-B184-416A3073A072}"/>
              </a:ext>
            </a:extLst>
          </p:cNvPr>
          <p:cNvCxnSpPr>
            <a:cxnSpLocks/>
            <a:stCxn id="10" idx="2"/>
            <a:endCxn id="5" idx="3"/>
          </p:cNvCxnSpPr>
          <p:nvPr/>
        </p:nvCxnSpPr>
        <p:spPr>
          <a:xfrm rot="5400000" flipH="1" flipV="1">
            <a:off x="6213159" y="2844210"/>
            <a:ext cx="1519274" cy="311085"/>
          </a:xfrm>
          <a:prstGeom prst="bentConnector4">
            <a:avLst>
              <a:gd name="adj1" fmla="val -1771"/>
              <a:gd name="adj2" fmla="val 235857"/>
            </a:avLst>
          </a:prstGeom>
          <a:ln w="9525" cap="flat" cmpd="sng" algn="ctr">
            <a:solidFill>
              <a:schemeClr val="bg1">
                <a:lumMod val="8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Google Shape;453;p30">
            <a:extLst>
              <a:ext uri="{FF2B5EF4-FFF2-40B4-BE49-F238E27FC236}">
                <a16:creationId xmlns:a16="http://schemas.microsoft.com/office/drawing/2014/main" id="{23FE5DDB-D0D5-4C97-B379-2936E5C8F9BA}"/>
              </a:ext>
            </a:extLst>
          </p:cNvPr>
          <p:cNvCxnSpPr>
            <a:cxnSpLocks/>
            <a:stCxn id="72" idx="1"/>
            <a:endCxn id="78" idx="1"/>
          </p:cNvCxnSpPr>
          <p:nvPr/>
        </p:nvCxnSpPr>
        <p:spPr>
          <a:xfrm rot="10800000" flipV="1">
            <a:off x="3748186" y="1375396"/>
            <a:ext cx="1" cy="454514"/>
          </a:xfrm>
          <a:prstGeom prst="bentConnector3">
            <a:avLst>
              <a:gd name="adj1" fmla="val 22860100000"/>
            </a:avLst>
          </a:prstGeom>
          <a:ln w="9525" cap="flat" cmpd="sng" algn="ctr">
            <a:solidFill>
              <a:schemeClr val="bg1">
                <a:lumMod val="8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 name="Imagen 1">
            <a:extLst>
              <a:ext uri="{FF2B5EF4-FFF2-40B4-BE49-F238E27FC236}">
                <a16:creationId xmlns:a16="http://schemas.microsoft.com/office/drawing/2014/main" id="{558EBBC9-895E-47EC-B1FD-5D434AEB808C}"/>
              </a:ext>
            </a:extLst>
          </p:cNvPr>
          <p:cNvPicPr>
            <a:picLocks noChangeAspect="1"/>
          </p:cNvPicPr>
          <p:nvPr/>
        </p:nvPicPr>
        <p:blipFill>
          <a:blip r:embed="rId21"/>
          <a:stretch>
            <a:fillRect/>
          </a:stretch>
        </p:blipFill>
        <p:spPr>
          <a:xfrm>
            <a:off x="2330691" y="2694861"/>
            <a:ext cx="857265" cy="821773"/>
          </a:xfrm>
          <a:prstGeom prst="rect">
            <a:avLst/>
          </a:prstGeom>
        </p:spPr>
      </p:pic>
      <p:pic>
        <p:nvPicPr>
          <p:cNvPr id="65" name="Picture 4" descr="Buscar en la consulta  de la barra lateral">
            <a:extLst>
              <a:ext uri="{FF2B5EF4-FFF2-40B4-BE49-F238E27FC236}">
                <a16:creationId xmlns:a16="http://schemas.microsoft.com/office/drawing/2014/main" id="{D1C2B95F-7D25-438F-AD67-17C3B5DC870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6200000">
            <a:off x="3504859" y="3107532"/>
            <a:ext cx="421020" cy="42102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ADF64F14-76CD-496B-8CFB-5DFC42C5C3FE}"/>
              </a:ext>
            </a:extLst>
          </p:cNvPr>
          <p:cNvPicPr>
            <a:picLocks noChangeAspect="1"/>
          </p:cNvPicPr>
          <p:nvPr/>
        </p:nvPicPr>
        <p:blipFill>
          <a:blip r:embed="rId23"/>
          <a:stretch>
            <a:fillRect/>
          </a:stretch>
        </p:blipFill>
        <p:spPr>
          <a:xfrm>
            <a:off x="8546310" y="1465622"/>
            <a:ext cx="845727" cy="544898"/>
          </a:xfrm>
          <a:prstGeom prst="rect">
            <a:avLst/>
          </a:prstGeom>
        </p:spPr>
      </p:pic>
      <p:pic>
        <p:nvPicPr>
          <p:cNvPr id="20" name="Imagen 19">
            <a:extLst>
              <a:ext uri="{FF2B5EF4-FFF2-40B4-BE49-F238E27FC236}">
                <a16:creationId xmlns:a16="http://schemas.microsoft.com/office/drawing/2014/main" id="{10DBED65-E3DC-4680-B540-07358555EB52}"/>
              </a:ext>
            </a:extLst>
          </p:cNvPr>
          <p:cNvPicPr>
            <a:picLocks noChangeAspect="1"/>
          </p:cNvPicPr>
          <p:nvPr/>
        </p:nvPicPr>
        <p:blipFill>
          <a:blip r:embed="rId24"/>
          <a:stretch>
            <a:fillRect/>
          </a:stretch>
        </p:blipFill>
        <p:spPr>
          <a:xfrm>
            <a:off x="8358994" y="4490231"/>
            <a:ext cx="1183489" cy="1987368"/>
          </a:xfrm>
          <a:prstGeom prst="rect">
            <a:avLst/>
          </a:prstGeom>
        </p:spPr>
      </p:pic>
      <p:pic>
        <p:nvPicPr>
          <p:cNvPr id="21" name="Imagen 20">
            <a:extLst>
              <a:ext uri="{FF2B5EF4-FFF2-40B4-BE49-F238E27FC236}">
                <a16:creationId xmlns:a16="http://schemas.microsoft.com/office/drawing/2014/main" id="{DA178C59-96AC-4F51-AFFD-CC9AF2062C4F}"/>
              </a:ext>
            </a:extLst>
          </p:cNvPr>
          <p:cNvPicPr>
            <a:picLocks noChangeAspect="1"/>
          </p:cNvPicPr>
          <p:nvPr/>
        </p:nvPicPr>
        <p:blipFill>
          <a:blip r:embed="rId25"/>
          <a:stretch>
            <a:fillRect/>
          </a:stretch>
        </p:blipFill>
        <p:spPr>
          <a:xfrm>
            <a:off x="10124566" y="3064818"/>
            <a:ext cx="1895581" cy="608696"/>
          </a:xfrm>
          <a:prstGeom prst="rect">
            <a:avLst/>
          </a:prstGeom>
        </p:spPr>
      </p:pic>
    </p:spTree>
    <p:extLst>
      <p:ext uri="{BB962C8B-B14F-4D97-AF65-F5344CB8AC3E}">
        <p14:creationId xmlns:p14="http://schemas.microsoft.com/office/powerpoint/2010/main" val="3664857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B016F609-1611-4C40-B82E-E44486C0202D}"/>
              </a:ext>
            </a:extLst>
          </p:cNvPr>
          <p:cNvSpPr txBox="1"/>
          <p:nvPr/>
        </p:nvSpPr>
        <p:spPr>
          <a:xfrm>
            <a:off x="7008295" y="2041260"/>
            <a:ext cx="4497905" cy="830997"/>
          </a:xfrm>
          <a:prstGeom prst="rect">
            <a:avLst/>
          </a:prstGeom>
          <a:noFill/>
        </p:spPr>
        <p:txBody>
          <a:bodyPr wrap="square" rtlCol="0">
            <a:spAutoFit/>
          </a:bodyPr>
          <a:lstStyle/>
          <a:p>
            <a:pPr algn="just"/>
            <a:r>
              <a:rPr lang="es-MX" sz="1600" dirty="0">
                <a:latin typeface="Times New Roman" panose="02020603050405020304" pitchFamily="18" charset="0"/>
                <a:cs typeface="Times New Roman" panose="02020603050405020304" pitchFamily="18" charset="0"/>
              </a:rPr>
              <a:t>Al ejecutar la celda, se desplegara una ventana que le permitirá seleccionar el modelo para el proceso de validación. </a:t>
            </a:r>
            <a:endParaRPr lang="es-CO" sz="1600" dirty="0">
              <a:latin typeface="Times New Roman" panose="02020603050405020304" pitchFamily="18" charset="0"/>
              <a:cs typeface="Times New Roman" panose="02020603050405020304" pitchFamily="18" charset="0"/>
            </a:endParaRPr>
          </a:p>
        </p:txBody>
      </p:sp>
      <p:pic>
        <p:nvPicPr>
          <p:cNvPr id="11" name="Imagen 10"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38FEBF72-B297-44E6-A2C5-182268BEC072}"/>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9" name="Título 1">
            <a:extLst>
              <a:ext uri="{FF2B5EF4-FFF2-40B4-BE49-F238E27FC236}">
                <a16:creationId xmlns:a16="http://schemas.microsoft.com/office/drawing/2014/main" id="{A8E3281F-53D4-405E-9633-609AA80EA5E6}"/>
              </a:ext>
            </a:extLst>
          </p:cNvPr>
          <p:cNvSpPr txBox="1">
            <a:spLocks/>
          </p:cNvSpPr>
          <p:nvPr/>
        </p:nvSpPr>
        <p:spPr>
          <a:xfrm>
            <a:off x="658906" y="290712"/>
            <a:ext cx="108472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Modos de tarea de YOLOv8 | Validación</a:t>
            </a:r>
          </a:p>
        </p:txBody>
      </p:sp>
      <p:pic>
        <p:nvPicPr>
          <p:cNvPr id="4" name="Imagen 3">
            <a:extLst>
              <a:ext uri="{FF2B5EF4-FFF2-40B4-BE49-F238E27FC236}">
                <a16:creationId xmlns:a16="http://schemas.microsoft.com/office/drawing/2014/main" id="{D5D0EB42-AB9A-4A37-A922-1BFA05FADB0A}"/>
              </a:ext>
            </a:extLst>
          </p:cNvPr>
          <p:cNvPicPr>
            <a:picLocks noChangeAspect="1"/>
          </p:cNvPicPr>
          <p:nvPr/>
        </p:nvPicPr>
        <p:blipFill>
          <a:blip r:embed="rId3"/>
          <a:stretch>
            <a:fillRect/>
          </a:stretch>
        </p:blipFill>
        <p:spPr>
          <a:xfrm>
            <a:off x="862689" y="1562131"/>
            <a:ext cx="5856426" cy="2925601"/>
          </a:xfrm>
          <a:prstGeom prst="rect">
            <a:avLst/>
          </a:prstGeom>
        </p:spPr>
      </p:pic>
      <p:cxnSp>
        <p:nvCxnSpPr>
          <p:cNvPr id="8" name="Google Shape;814;p40">
            <a:extLst>
              <a:ext uri="{FF2B5EF4-FFF2-40B4-BE49-F238E27FC236}">
                <a16:creationId xmlns:a16="http://schemas.microsoft.com/office/drawing/2014/main" id="{902578E5-C505-452E-9A46-437E3856E451}"/>
              </a:ext>
            </a:extLst>
          </p:cNvPr>
          <p:cNvCxnSpPr>
            <a:cxnSpLocks/>
          </p:cNvCxnSpPr>
          <p:nvPr/>
        </p:nvCxnSpPr>
        <p:spPr>
          <a:xfrm>
            <a:off x="3790902" y="4487732"/>
            <a:ext cx="0" cy="210886"/>
          </a:xfrm>
          <a:prstGeom prst="straightConnector1">
            <a:avLst/>
          </a:prstGeom>
          <a:noFill/>
          <a:ln w="9525" cap="flat" cmpd="sng">
            <a:solidFill>
              <a:schemeClr val="dk1"/>
            </a:solidFill>
            <a:prstDash val="solid"/>
            <a:round/>
            <a:headEnd type="none" w="med" len="med"/>
            <a:tailEnd type="diamond" w="med" len="med"/>
          </a:ln>
        </p:spPr>
      </p:cxnSp>
      <p:pic>
        <p:nvPicPr>
          <p:cNvPr id="5" name="Imagen 4">
            <a:extLst>
              <a:ext uri="{FF2B5EF4-FFF2-40B4-BE49-F238E27FC236}">
                <a16:creationId xmlns:a16="http://schemas.microsoft.com/office/drawing/2014/main" id="{934ED2EB-A71E-478A-B3D9-685B324FE211}"/>
              </a:ext>
            </a:extLst>
          </p:cNvPr>
          <p:cNvPicPr>
            <a:picLocks noChangeAspect="1"/>
          </p:cNvPicPr>
          <p:nvPr/>
        </p:nvPicPr>
        <p:blipFill>
          <a:blip r:embed="rId4"/>
          <a:stretch>
            <a:fillRect/>
          </a:stretch>
        </p:blipFill>
        <p:spPr>
          <a:xfrm>
            <a:off x="1574880" y="4852509"/>
            <a:ext cx="4432044" cy="1714779"/>
          </a:xfrm>
          <a:prstGeom prst="rect">
            <a:avLst/>
          </a:prstGeom>
        </p:spPr>
      </p:pic>
      <p:pic>
        <p:nvPicPr>
          <p:cNvPr id="10" name="Imagen 9">
            <a:extLst>
              <a:ext uri="{FF2B5EF4-FFF2-40B4-BE49-F238E27FC236}">
                <a16:creationId xmlns:a16="http://schemas.microsoft.com/office/drawing/2014/main" id="{AA27497F-7EA7-4062-A6CC-ABB18286ED23}"/>
              </a:ext>
            </a:extLst>
          </p:cNvPr>
          <p:cNvPicPr>
            <a:picLocks noChangeAspect="1"/>
          </p:cNvPicPr>
          <p:nvPr/>
        </p:nvPicPr>
        <p:blipFill>
          <a:blip r:embed="rId5"/>
          <a:stretch>
            <a:fillRect/>
          </a:stretch>
        </p:blipFill>
        <p:spPr>
          <a:xfrm>
            <a:off x="4328104" y="5502378"/>
            <a:ext cx="3535792" cy="513546"/>
          </a:xfrm>
          <a:prstGeom prst="rect">
            <a:avLst/>
          </a:prstGeom>
        </p:spPr>
      </p:pic>
      <p:sp>
        <p:nvSpPr>
          <p:cNvPr id="12" name="Google Shape;803;p40">
            <a:extLst>
              <a:ext uri="{FF2B5EF4-FFF2-40B4-BE49-F238E27FC236}">
                <a16:creationId xmlns:a16="http://schemas.microsoft.com/office/drawing/2014/main" id="{F0AAF12F-B4F5-4F2D-85BD-4CC41FBF9713}"/>
              </a:ext>
            </a:extLst>
          </p:cNvPr>
          <p:cNvSpPr txBox="1"/>
          <p:nvPr/>
        </p:nvSpPr>
        <p:spPr>
          <a:xfrm>
            <a:off x="7029606" y="3022951"/>
            <a:ext cx="4166105" cy="2298680"/>
          </a:xfrm>
          <a:prstGeom prst="rect">
            <a:avLst/>
          </a:prstGeom>
          <a:noFill/>
          <a:ln>
            <a:noFill/>
          </a:ln>
        </p:spPr>
        <p:txBody>
          <a:bodyPr spcFirstLastPara="1" wrap="square" lIns="91425" tIns="91425" rIns="91425" bIns="91425" anchor="t" anchorCtr="0">
            <a:noAutofit/>
          </a:bodyPr>
          <a:lstStyle/>
          <a:p>
            <a:pPr lvl="0" algn="just"/>
            <a:r>
              <a:rPr lang="es-MX" sz="1600" dirty="0">
                <a:solidFill>
                  <a:schemeClr val="dk1"/>
                </a:solidFill>
                <a:latin typeface="Times New Roman" panose="02020603050405020304" pitchFamily="18" charset="0"/>
                <a:cs typeface="Times New Roman" panose="02020603050405020304" pitchFamily="18" charset="0"/>
                <a:sym typeface="Akatab"/>
              </a:rPr>
              <a:t>Las instrucciones a seguir son:</a:t>
            </a:r>
          </a:p>
          <a:p>
            <a:pPr lvl="0" algn="just"/>
            <a:endParaRPr lang="es-MX" sz="1600" dirty="0">
              <a:solidFill>
                <a:schemeClr val="dk1"/>
              </a:solidFill>
              <a:latin typeface="Times New Roman" panose="02020603050405020304" pitchFamily="18" charset="0"/>
              <a:cs typeface="Times New Roman" panose="02020603050405020304" pitchFamily="18" charset="0"/>
              <a:sym typeface="Akatab"/>
            </a:endParaRPr>
          </a:p>
          <a:p>
            <a:pPr marL="171450" lvl="0" indent="-171450" algn="just">
              <a:buFontTx/>
              <a:buChar char="-"/>
            </a:pPr>
            <a:r>
              <a:rPr lang="es-MX" sz="1600" dirty="0">
                <a:solidFill>
                  <a:schemeClr val="dk1"/>
                </a:solidFill>
                <a:latin typeface="Times New Roman" panose="02020603050405020304" pitchFamily="18" charset="0"/>
                <a:cs typeface="Times New Roman" panose="02020603050405020304" pitchFamily="18" charset="0"/>
                <a:sym typeface="Akatab"/>
              </a:rPr>
              <a:t>Indique </a:t>
            </a:r>
            <a:r>
              <a:rPr lang="es-MX" sz="1600" b="1" dirty="0">
                <a:solidFill>
                  <a:schemeClr val="dk1"/>
                </a:solidFill>
                <a:latin typeface="Times New Roman" panose="02020603050405020304" pitchFamily="18" charset="0"/>
                <a:cs typeface="Times New Roman" panose="02020603050405020304" pitchFamily="18" charset="0"/>
                <a:sym typeface="Akatab"/>
              </a:rPr>
              <a:t>original</a:t>
            </a:r>
            <a:r>
              <a:rPr lang="es-MX" sz="1600" dirty="0">
                <a:solidFill>
                  <a:schemeClr val="dk1"/>
                </a:solidFill>
                <a:latin typeface="Times New Roman" panose="02020603050405020304" pitchFamily="18" charset="0"/>
                <a:cs typeface="Times New Roman" panose="02020603050405020304" pitchFamily="18" charset="0"/>
                <a:sym typeface="Akatab"/>
              </a:rPr>
              <a:t> si desea utilizar la versión del modelo YOLOv8.</a:t>
            </a:r>
          </a:p>
          <a:p>
            <a:pPr marL="171450" lvl="0" indent="-171450" algn="just">
              <a:buFontTx/>
              <a:buChar char="-"/>
            </a:pPr>
            <a:r>
              <a:rPr lang="es-MX" sz="1600" dirty="0">
                <a:solidFill>
                  <a:schemeClr val="dk1"/>
                </a:solidFill>
                <a:latin typeface="Times New Roman" panose="02020603050405020304" pitchFamily="18" charset="0"/>
                <a:cs typeface="Times New Roman" panose="02020603050405020304" pitchFamily="18" charset="0"/>
                <a:sym typeface="Akatab"/>
              </a:rPr>
              <a:t>Indique  </a:t>
            </a:r>
            <a:r>
              <a:rPr lang="es-MX" sz="1600" b="1" dirty="0">
                <a:solidFill>
                  <a:schemeClr val="dk1"/>
                </a:solidFill>
                <a:latin typeface="Times New Roman" panose="02020603050405020304" pitchFamily="18" charset="0"/>
                <a:cs typeface="Times New Roman" panose="02020603050405020304" pitchFamily="18" charset="0"/>
                <a:sym typeface="Akatab"/>
              </a:rPr>
              <a:t>entrenado </a:t>
            </a:r>
            <a:r>
              <a:rPr lang="es-MX" sz="1600" dirty="0">
                <a:solidFill>
                  <a:schemeClr val="dk1"/>
                </a:solidFill>
                <a:latin typeface="Times New Roman" panose="02020603050405020304" pitchFamily="18" charset="0"/>
                <a:cs typeface="Times New Roman" panose="02020603050405020304" pitchFamily="18" charset="0"/>
                <a:sym typeface="Akatab"/>
              </a:rPr>
              <a:t>si desea utilizar una versión entrenada del modelo YOLOv8.</a:t>
            </a:r>
          </a:p>
          <a:p>
            <a:pPr marL="171450" lvl="0" indent="-171450" algn="just">
              <a:buFontTx/>
              <a:buChar char="-"/>
            </a:pPr>
            <a:r>
              <a:rPr lang="es-MX" sz="1600" dirty="0">
                <a:solidFill>
                  <a:schemeClr val="dk1"/>
                </a:solidFill>
                <a:latin typeface="Times New Roman" panose="02020603050405020304" pitchFamily="18" charset="0"/>
                <a:cs typeface="Times New Roman" panose="02020603050405020304" pitchFamily="18" charset="0"/>
                <a:sym typeface="Akatab"/>
              </a:rPr>
              <a:t>Indique </a:t>
            </a:r>
            <a:r>
              <a:rPr lang="es-MX" sz="1600" b="1" dirty="0">
                <a:solidFill>
                  <a:schemeClr val="dk1"/>
                </a:solidFill>
                <a:latin typeface="Times New Roman" panose="02020603050405020304" pitchFamily="18" charset="0"/>
                <a:cs typeface="Times New Roman" panose="02020603050405020304" pitchFamily="18" charset="0"/>
                <a:sym typeface="Akatab"/>
              </a:rPr>
              <a:t>salir </a:t>
            </a:r>
            <a:r>
              <a:rPr lang="es-MX" sz="1600" dirty="0">
                <a:solidFill>
                  <a:schemeClr val="dk1"/>
                </a:solidFill>
                <a:latin typeface="Times New Roman" panose="02020603050405020304" pitchFamily="18" charset="0"/>
                <a:cs typeface="Times New Roman" panose="02020603050405020304" pitchFamily="18" charset="0"/>
                <a:sym typeface="Akatab"/>
              </a:rPr>
              <a:t>si desea cancelar el proceso de entrenamiento.</a:t>
            </a:r>
            <a:endParaRPr sz="1600" dirty="0">
              <a:solidFill>
                <a:schemeClr val="dk1"/>
              </a:solidFill>
              <a:latin typeface="Times New Roman" panose="02020603050405020304" pitchFamily="18" charset="0"/>
              <a:cs typeface="Times New Roman" panose="02020603050405020304" pitchFamily="18" charset="0"/>
              <a:sym typeface="Akatab"/>
            </a:endParaRPr>
          </a:p>
        </p:txBody>
      </p:sp>
    </p:spTree>
    <p:extLst>
      <p:ext uri="{BB962C8B-B14F-4D97-AF65-F5344CB8AC3E}">
        <p14:creationId xmlns:p14="http://schemas.microsoft.com/office/powerpoint/2010/main" val="3523798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174915E1-5E3E-42E5-AEED-66580D93972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11" name="Imagen 10">
            <a:extLst>
              <a:ext uri="{FF2B5EF4-FFF2-40B4-BE49-F238E27FC236}">
                <a16:creationId xmlns:a16="http://schemas.microsoft.com/office/drawing/2014/main" id="{6202404B-3861-4F75-890C-D771F19F8479}"/>
              </a:ext>
            </a:extLst>
          </p:cNvPr>
          <p:cNvPicPr>
            <a:picLocks noChangeAspect="1"/>
          </p:cNvPicPr>
          <p:nvPr/>
        </p:nvPicPr>
        <p:blipFill>
          <a:blip r:embed="rId3"/>
          <a:stretch>
            <a:fillRect/>
          </a:stretch>
        </p:blipFill>
        <p:spPr>
          <a:xfrm>
            <a:off x="3359607" y="2023459"/>
            <a:ext cx="5472781" cy="1140370"/>
          </a:xfrm>
          <a:prstGeom prst="rect">
            <a:avLst/>
          </a:prstGeom>
        </p:spPr>
      </p:pic>
      <p:sp>
        <p:nvSpPr>
          <p:cNvPr id="17" name="Google Shape;810;p40">
            <a:extLst>
              <a:ext uri="{FF2B5EF4-FFF2-40B4-BE49-F238E27FC236}">
                <a16:creationId xmlns:a16="http://schemas.microsoft.com/office/drawing/2014/main" id="{76C3AB7B-01DC-4B26-8691-A0028361B3D4}"/>
              </a:ext>
            </a:extLst>
          </p:cNvPr>
          <p:cNvSpPr txBox="1"/>
          <p:nvPr/>
        </p:nvSpPr>
        <p:spPr>
          <a:xfrm>
            <a:off x="4502656" y="1149577"/>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FUNCIÓN DE VALIDACIÓN</a:t>
            </a:r>
          </a:p>
        </p:txBody>
      </p:sp>
      <p:cxnSp>
        <p:nvCxnSpPr>
          <p:cNvPr id="18" name="Google Shape;814;p40">
            <a:extLst>
              <a:ext uri="{FF2B5EF4-FFF2-40B4-BE49-F238E27FC236}">
                <a16:creationId xmlns:a16="http://schemas.microsoft.com/office/drawing/2014/main" id="{A407B636-7596-4C23-8738-524A44A3B3F8}"/>
              </a:ext>
            </a:extLst>
          </p:cNvPr>
          <p:cNvCxnSpPr>
            <a:cxnSpLocks/>
          </p:cNvCxnSpPr>
          <p:nvPr/>
        </p:nvCxnSpPr>
        <p:spPr>
          <a:xfrm>
            <a:off x="6095996" y="1667066"/>
            <a:ext cx="3" cy="297291"/>
          </a:xfrm>
          <a:prstGeom prst="straightConnector1">
            <a:avLst/>
          </a:prstGeom>
          <a:noFill/>
          <a:ln w="9525" cap="flat" cmpd="sng">
            <a:solidFill>
              <a:schemeClr val="dk1"/>
            </a:solidFill>
            <a:prstDash val="solid"/>
            <a:round/>
            <a:headEnd type="none" w="med" len="med"/>
            <a:tailEnd type="diamond" w="med" len="med"/>
          </a:ln>
        </p:spPr>
      </p:cxnSp>
      <p:pic>
        <p:nvPicPr>
          <p:cNvPr id="19" name="Imagen 18">
            <a:extLst>
              <a:ext uri="{FF2B5EF4-FFF2-40B4-BE49-F238E27FC236}">
                <a16:creationId xmlns:a16="http://schemas.microsoft.com/office/drawing/2014/main" id="{1E8F9307-F20C-4894-BAC2-F151FDB59708}"/>
              </a:ext>
            </a:extLst>
          </p:cNvPr>
          <p:cNvPicPr>
            <a:picLocks noChangeAspect="1"/>
          </p:cNvPicPr>
          <p:nvPr/>
        </p:nvPicPr>
        <p:blipFill>
          <a:blip r:embed="rId4"/>
          <a:stretch>
            <a:fillRect/>
          </a:stretch>
        </p:blipFill>
        <p:spPr>
          <a:xfrm>
            <a:off x="5414863" y="3472298"/>
            <a:ext cx="1362265" cy="295316"/>
          </a:xfrm>
          <a:prstGeom prst="rect">
            <a:avLst/>
          </a:prstGeom>
        </p:spPr>
      </p:pic>
      <p:sp>
        <p:nvSpPr>
          <p:cNvPr id="20" name="Rectángulo 19">
            <a:extLst>
              <a:ext uri="{FF2B5EF4-FFF2-40B4-BE49-F238E27FC236}">
                <a16:creationId xmlns:a16="http://schemas.microsoft.com/office/drawing/2014/main" id="{CCDE6994-FF1D-4A4C-B924-1C1B916515C9}"/>
              </a:ext>
            </a:extLst>
          </p:cNvPr>
          <p:cNvSpPr/>
          <p:nvPr/>
        </p:nvSpPr>
        <p:spPr>
          <a:xfrm>
            <a:off x="2085427" y="3469660"/>
            <a:ext cx="3484456" cy="307777"/>
          </a:xfrm>
          <a:prstGeom prst="rect">
            <a:avLst/>
          </a:prstGeom>
        </p:spPr>
        <p:txBody>
          <a:bodyPr wrap="square">
            <a:spAutoFit/>
          </a:bodyPr>
          <a:lstStyle/>
          <a:p>
            <a:r>
              <a:rPr lang="es-CO" sz="1400" dirty="0">
                <a:solidFill>
                  <a:schemeClr val="bg1">
                    <a:lumMod val="50000"/>
                  </a:schemeClr>
                </a:solidFill>
              </a:rPr>
              <a:t>../../</a:t>
            </a:r>
            <a:r>
              <a:rPr lang="es-CO" sz="1400" dirty="0" err="1">
                <a:solidFill>
                  <a:schemeClr val="bg1">
                    <a:lumMod val="50000"/>
                  </a:schemeClr>
                </a:solidFill>
              </a:rPr>
              <a:t>proyecto_yolo</a:t>
            </a:r>
            <a:r>
              <a:rPr lang="es-CO" sz="1400" dirty="0">
                <a:solidFill>
                  <a:schemeClr val="bg1">
                    <a:lumMod val="50000"/>
                  </a:schemeClr>
                </a:solidFill>
              </a:rPr>
              <a:t>/</a:t>
            </a:r>
            <a:r>
              <a:rPr lang="es-CO" sz="1400" dirty="0" err="1">
                <a:solidFill>
                  <a:schemeClr val="bg1">
                    <a:lumMod val="50000"/>
                  </a:schemeClr>
                </a:solidFill>
              </a:rPr>
              <a:t>src</a:t>
            </a:r>
            <a:r>
              <a:rPr lang="es-CO" sz="1400" dirty="0">
                <a:solidFill>
                  <a:schemeClr val="bg1">
                    <a:lumMod val="50000"/>
                  </a:schemeClr>
                </a:solidFill>
              </a:rPr>
              <a:t>/</a:t>
            </a:r>
            <a:r>
              <a:rPr lang="es-CO" sz="1400" dirty="0" err="1">
                <a:solidFill>
                  <a:schemeClr val="bg1">
                    <a:lumMod val="50000"/>
                  </a:schemeClr>
                </a:solidFill>
              </a:rPr>
              <a:t>runs</a:t>
            </a:r>
            <a:r>
              <a:rPr lang="es-CO" sz="1400" dirty="0">
                <a:solidFill>
                  <a:srgbClr val="FF0000"/>
                </a:solidFill>
              </a:rPr>
              <a:t>/&lt;</a:t>
            </a:r>
            <a:r>
              <a:rPr lang="es-CO" sz="1400" dirty="0" err="1">
                <a:solidFill>
                  <a:srgbClr val="FF0000"/>
                </a:solidFill>
              </a:rPr>
              <a:t>modo_yolo</a:t>
            </a:r>
            <a:r>
              <a:rPr lang="es-CO" sz="1400" dirty="0">
                <a:solidFill>
                  <a:srgbClr val="FF0000"/>
                </a:solidFill>
              </a:rPr>
              <a:t>&gt;</a:t>
            </a:r>
          </a:p>
        </p:txBody>
      </p:sp>
      <p:pic>
        <p:nvPicPr>
          <p:cNvPr id="21" name="Imagen 20">
            <a:extLst>
              <a:ext uri="{FF2B5EF4-FFF2-40B4-BE49-F238E27FC236}">
                <a16:creationId xmlns:a16="http://schemas.microsoft.com/office/drawing/2014/main" id="{B2A4A2E4-E805-4514-BE24-685444AE19BB}"/>
              </a:ext>
            </a:extLst>
          </p:cNvPr>
          <p:cNvPicPr>
            <a:picLocks noChangeAspect="1"/>
          </p:cNvPicPr>
          <p:nvPr/>
        </p:nvPicPr>
        <p:blipFill>
          <a:blip r:embed="rId5"/>
          <a:stretch>
            <a:fillRect/>
          </a:stretch>
        </p:blipFill>
        <p:spPr>
          <a:xfrm>
            <a:off x="4032792" y="4076083"/>
            <a:ext cx="4126408" cy="2355467"/>
          </a:xfrm>
          <a:prstGeom prst="rect">
            <a:avLst/>
          </a:prstGeom>
        </p:spPr>
      </p:pic>
      <p:pic>
        <p:nvPicPr>
          <p:cNvPr id="22" name="Imagen 21">
            <a:extLst>
              <a:ext uri="{FF2B5EF4-FFF2-40B4-BE49-F238E27FC236}">
                <a16:creationId xmlns:a16="http://schemas.microsoft.com/office/drawing/2014/main" id="{199F143A-A57C-4B34-99CD-E03F1ACDF59F}"/>
              </a:ext>
            </a:extLst>
          </p:cNvPr>
          <p:cNvPicPr>
            <a:picLocks noChangeAspect="1"/>
          </p:cNvPicPr>
          <p:nvPr/>
        </p:nvPicPr>
        <p:blipFill rotWithShape="1">
          <a:blip r:embed="rId5"/>
          <a:srcRect l="67674" t="30251" r="16452" b="38542"/>
          <a:stretch/>
        </p:blipFill>
        <p:spPr>
          <a:xfrm>
            <a:off x="8362006" y="4055077"/>
            <a:ext cx="856142" cy="960788"/>
          </a:xfrm>
          <a:prstGeom prst="rect">
            <a:avLst/>
          </a:prstGeom>
        </p:spPr>
      </p:pic>
      <p:cxnSp>
        <p:nvCxnSpPr>
          <p:cNvPr id="23" name="Google Shape;814;p40">
            <a:extLst>
              <a:ext uri="{FF2B5EF4-FFF2-40B4-BE49-F238E27FC236}">
                <a16:creationId xmlns:a16="http://schemas.microsoft.com/office/drawing/2014/main" id="{EE5AA3E7-CD9E-4860-AE0C-DC48A5CD6914}"/>
              </a:ext>
            </a:extLst>
          </p:cNvPr>
          <p:cNvCxnSpPr>
            <a:cxnSpLocks/>
          </p:cNvCxnSpPr>
          <p:nvPr/>
        </p:nvCxnSpPr>
        <p:spPr>
          <a:xfrm>
            <a:off x="6095998" y="3138636"/>
            <a:ext cx="0" cy="268941"/>
          </a:xfrm>
          <a:prstGeom prst="straightConnector1">
            <a:avLst/>
          </a:prstGeom>
          <a:noFill/>
          <a:ln w="9525" cap="flat" cmpd="sng">
            <a:solidFill>
              <a:schemeClr val="dk1"/>
            </a:solidFill>
            <a:prstDash val="solid"/>
            <a:round/>
            <a:headEnd type="none" w="med" len="med"/>
            <a:tailEnd type="diamond" w="med" len="med"/>
          </a:ln>
        </p:spPr>
      </p:cxnSp>
      <p:pic>
        <p:nvPicPr>
          <p:cNvPr id="25" name="Imagen 24">
            <a:extLst>
              <a:ext uri="{FF2B5EF4-FFF2-40B4-BE49-F238E27FC236}">
                <a16:creationId xmlns:a16="http://schemas.microsoft.com/office/drawing/2014/main" id="{29D732E6-BE47-4FE1-9672-C20C1BB3F0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7087994">
            <a:off x="7364232" y="4266865"/>
            <a:ext cx="990274" cy="706418"/>
          </a:xfrm>
          <a:prstGeom prst="rect">
            <a:avLst/>
          </a:prstGeom>
        </p:spPr>
      </p:pic>
      <p:cxnSp>
        <p:nvCxnSpPr>
          <p:cNvPr id="27" name="Google Shape;814;p40">
            <a:extLst>
              <a:ext uri="{FF2B5EF4-FFF2-40B4-BE49-F238E27FC236}">
                <a16:creationId xmlns:a16="http://schemas.microsoft.com/office/drawing/2014/main" id="{3DBBEA84-A922-44A4-9AF8-D6C607BF5956}"/>
              </a:ext>
            </a:extLst>
          </p:cNvPr>
          <p:cNvCxnSpPr>
            <a:cxnSpLocks/>
          </p:cNvCxnSpPr>
          <p:nvPr/>
        </p:nvCxnSpPr>
        <p:spPr>
          <a:xfrm>
            <a:off x="6095996" y="3767614"/>
            <a:ext cx="0" cy="268941"/>
          </a:xfrm>
          <a:prstGeom prst="straightConnector1">
            <a:avLst/>
          </a:prstGeom>
          <a:noFill/>
          <a:ln w="9525" cap="flat" cmpd="sng">
            <a:solidFill>
              <a:schemeClr val="dk1"/>
            </a:solidFill>
            <a:prstDash val="solid"/>
            <a:round/>
            <a:headEnd type="none" w="med" len="med"/>
            <a:tailEnd type="diamond" w="med" len="med"/>
          </a:ln>
        </p:spPr>
      </p:cxnSp>
      <p:sp>
        <p:nvSpPr>
          <p:cNvPr id="28" name="Google Shape;810;p40">
            <a:extLst>
              <a:ext uri="{FF2B5EF4-FFF2-40B4-BE49-F238E27FC236}">
                <a16:creationId xmlns:a16="http://schemas.microsoft.com/office/drawing/2014/main" id="{32D7FC0F-5C22-4B0F-B97B-CCEF705CF7E1}"/>
              </a:ext>
            </a:extLst>
          </p:cNvPr>
          <p:cNvSpPr txBox="1"/>
          <p:nvPr/>
        </p:nvSpPr>
        <p:spPr>
          <a:xfrm>
            <a:off x="9236571" y="4049142"/>
            <a:ext cx="2652544" cy="555203"/>
          </a:xfrm>
          <a:prstGeom prst="rect">
            <a:avLst/>
          </a:prstGeom>
          <a:noFill/>
          <a:ln>
            <a:noFill/>
          </a:ln>
        </p:spPr>
        <p:txBody>
          <a:bodyPr spcFirstLastPara="1" wrap="square" lIns="91425" tIns="91425" rIns="91425" bIns="91425" anchor="b" anchorCtr="0">
            <a:noAutofit/>
          </a:bodyPr>
          <a:lstStyle/>
          <a:p>
            <a:pPr lvl="0" algn="just"/>
            <a:r>
              <a:rPr lang="es-MX" sz="12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Archivo JSON que contiene los resultados de la predicción.</a:t>
            </a:r>
            <a:endParaRPr sz="1200" dirty="0">
              <a:solidFill>
                <a:schemeClr val="dk1"/>
              </a:solidFill>
              <a:latin typeface="Times New Roman" panose="02020603050405020304" pitchFamily="18" charset="0"/>
              <a:ea typeface="Noto Serif Ethiopic"/>
              <a:cs typeface="Times New Roman" panose="02020603050405020304" pitchFamily="18" charset="0"/>
              <a:sym typeface="Noto Serif Ethiopic"/>
            </a:endParaRPr>
          </a:p>
        </p:txBody>
      </p:sp>
      <p:pic>
        <p:nvPicPr>
          <p:cNvPr id="29" name="Imagen 28">
            <a:extLst>
              <a:ext uri="{FF2B5EF4-FFF2-40B4-BE49-F238E27FC236}">
                <a16:creationId xmlns:a16="http://schemas.microsoft.com/office/drawing/2014/main" id="{BD79E951-AA94-41BD-B5FA-771A106F9BF9}"/>
              </a:ext>
            </a:extLst>
          </p:cNvPr>
          <p:cNvPicPr>
            <a:picLocks noChangeAspect="1"/>
          </p:cNvPicPr>
          <p:nvPr/>
        </p:nvPicPr>
        <p:blipFill>
          <a:blip r:embed="rId7"/>
          <a:stretch>
            <a:fillRect/>
          </a:stretch>
        </p:blipFill>
        <p:spPr>
          <a:xfrm>
            <a:off x="8364336" y="3623549"/>
            <a:ext cx="3524779" cy="307777"/>
          </a:xfrm>
          <a:prstGeom prst="rect">
            <a:avLst/>
          </a:prstGeom>
        </p:spPr>
      </p:pic>
      <p:sp>
        <p:nvSpPr>
          <p:cNvPr id="26" name="Título 1">
            <a:extLst>
              <a:ext uri="{FF2B5EF4-FFF2-40B4-BE49-F238E27FC236}">
                <a16:creationId xmlns:a16="http://schemas.microsoft.com/office/drawing/2014/main" id="{FBD7C90B-E793-467A-B403-A99DF29C7E22}"/>
              </a:ext>
            </a:extLst>
          </p:cNvPr>
          <p:cNvSpPr txBox="1">
            <a:spLocks noGrp="1"/>
          </p:cNvSpPr>
          <p:nvPr>
            <p:ph type="title"/>
          </p:nvPr>
        </p:nvSpPr>
        <p:spPr>
          <a:xfrm>
            <a:off x="936537" y="-456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Modos de tarea de YOLOv8 | Resultado de validación </a:t>
            </a:r>
          </a:p>
        </p:txBody>
      </p:sp>
      <p:pic>
        <p:nvPicPr>
          <p:cNvPr id="2" name="Imagen 1">
            <a:extLst>
              <a:ext uri="{FF2B5EF4-FFF2-40B4-BE49-F238E27FC236}">
                <a16:creationId xmlns:a16="http://schemas.microsoft.com/office/drawing/2014/main" id="{32F44466-B2F8-4FEB-BB44-E505DDB196C4}"/>
              </a:ext>
            </a:extLst>
          </p:cNvPr>
          <p:cNvPicPr>
            <a:picLocks noChangeAspect="1"/>
          </p:cNvPicPr>
          <p:nvPr/>
        </p:nvPicPr>
        <p:blipFill>
          <a:blip r:embed="rId8"/>
          <a:stretch>
            <a:fillRect/>
          </a:stretch>
        </p:blipFill>
        <p:spPr>
          <a:xfrm>
            <a:off x="1140155" y="3319876"/>
            <a:ext cx="838317" cy="600159"/>
          </a:xfrm>
          <a:prstGeom prst="rect">
            <a:avLst/>
          </a:prstGeom>
        </p:spPr>
      </p:pic>
      <p:sp>
        <p:nvSpPr>
          <p:cNvPr id="3" name="Rectángulo 2">
            <a:extLst>
              <a:ext uri="{FF2B5EF4-FFF2-40B4-BE49-F238E27FC236}">
                <a16:creationId xmlns:a16="http://schemas.microsoft.com/office/drawing/2014/main" id="{914669D5-3C9C-40ED-ACAE-5254BAA4D343}"/>
              </a:ext>
            </a:extLst>
          </p:cNvPr>
          <p:cNvSpPr/>
          <p:nvPr/>
        </p:nvSpPr>
        <p:spPr>
          <a:xfrm>
            <a:off x="1114432" y="3273106"/>
            <a:ext cx="885808" cy="68453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374646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174915E1-5E3E-42E5-AEED-66580D93972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17" name="Google Shape;810;p40">
            <a:extLst>
              <a:ext uri="{FF2B5EF4-FFF2-40B4-BE49-F238E27FC236}">
                <a16:creationId xmlns:a16="http://schemas.microsoft.com/office/drawing/2014/main" id="{76C3AB7B-01DC-4B26-8691-A0028361B3D4}"/>
              </a:ext>
            </a:extLst>
          </p:cNvPr>
          <p:cNvSpPr txBox="1"/>
          <p:nvPr/>
        </p:nvSpPr>
        <p:spPr>
          <a:xfrm>
            <a:off x="1787411" y="1150669"/>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FUNCIÓN DE VALIDACIÓN PARA EL MODELO MARCAS</a:t>
            </a:r>
          </a:p>
        </p:txBody>
      </p:sp>
      <p:cxnSp>
        <p:nvCxnSpPr>
          <p:cNvPr id="18" name="Google Shape;814;p40">
            <a:extLst>
              <a:ext uri="{FF2B5EF4-FFF2-40B4-BE49-F238E27FC236}">
                <a16:creationId xmlns:a16="http://schemas.microsoft.com/office/drawing/2014/main" id="{A407B636-7596-4C23-8738-524A44A3B3F8}"/>
              </a:ext>
            </a:extLst>
          </p:cNvPr>
          <p:cNvCxnSpPr>
            <a:cxnSpLocks/>
          </p:cNvCxnSpPr>
          <p:nvPr/>
        </p:nvCxnSpPr>
        <p:spPr>
          <a:xfrm>
            <a:off x="3380753" y="1635027"/>
            <a:ext cx="3" cy="297291"/>
          </a:xfrm>
          <a:prstGeom prst="straightConnector1">
            <a:avLst/>
          </a:prstGeom>
          <a:noFill/>
          <a:ln w="9525" cap="flat" cmpd="sng">
            <a:solidFill>
              <a:schemeClr val="dk1"/>
            </a:solidFill>
            <a:prstDash val="solid"/>
            <a:round/>
            <a:headEnd type="none" w="med" len="med"/>
            <a:tailEnd type="diamond" w="med" len="med"/>
          </a:ln>
        </p:spPr>
      </p:cxnSp>
      <p:cxnSp>
        <p:nvCxnSpPr>
          <p:cNvPr id="23" name="Google Shape;814;p40">
            <a:extLst>
              <a:ext uri="{FF2B5EF4-FFF2-40B4-BE49-F238E27FC236}">
                <a16:creationId xmlns:a16="http://schemas.microsoft.com/office/drawing/2014/main" id="{EE5AA3E7-CD9E-4860-AE0C-DC48A5CD6914}"/>
              </a:ext>
            </a:extLst>
          </p:cNvPr>
          <p:cNvCxnSpPr>
            <a:cxnSpLocks/>
          </p:cNvCxnSpPr>
          <p:nvPr/>
        </p:nvCxnSpPr>
        <p:spPr>
          <a:xfrm>
            <a:off x="6096000" y="2393522"/>
            <a:ext cx="409015" cy="0"/>
          </a:xfrm>
          <a:prstGeom prst="straightConnector1">
            <a:avLst/>
          </a:prstGeom>
          <a:noFill/>
          <a:ln w="9525" cap="flat" cmpd="sng">
            <a:solidFill>
              <a:schemeClr val="dk1"/>
            </a:solidFill>
            <a:prstDash val="solid"/>
            <a:round/>
            <a:headEnd type="none" w="med" len="med"/>
            <a:tailEnd type="diamond" w="med" len="med"/>
          </a:ln>
        </p:spPr>
      </p:cxnSp>
      <p:sp>
        <p:nvSpPr>
          <p:cNvPr id="28" name="Google Shape;810;p40">
            <a:extLst>
              <a:ext uri="{FF2B5EF4-FFF2-40B4-BE49-F238E27FC236}">
                <a16:creationId xmlns:a16="http://schemas.microsoft.com/office/drawing/2014/main" id="{32D7FC0F-5C22-4B0F-B97B-CCEF705CF7E1}"/>
              </a:ext>
            </a:extLst>
          </p:cNvPr>
          <p:cNvSpPr txBox="1"/>
          <p:nvPr/>
        </p:nvSpPr>
        <p:spPr>
          <a:xfrm>
            <a:off x="6634709" y="2971913"/>
            <a:ext cx="4997151" cy="779816"/>
          </a:xfrm>
          <a:prstGeom prst="rect">
            <a:avLst/>
          </a:prstGeom>
          <a:noFill/>
          <a:ln>
            <a:noFill/>
          </a:ln>
        </p:spPr>
        <p:txBody>
          <a:bodyPr spcFirstLastPara="1" wrap="square" lIns="91425" tIns="91425" rIns="91425" bIns="91425" anchor="b" anchorCtr="0">
            <a:noAutofit/>
          </a:bodyPr>
          <a:lstStyle/>
          <a:p>
            <a:pPr lvl="0" algn="just"/>
            <a:r>
              <a:rPr lang="es-MX" sz="12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Esto se debe a que la variable que almacena la ruta completa de la configuración del archivo ‘</a:t>
            </a:r>
            <a:r>
              <a:rPr lang="es-MX" sz="1200" dirty="0" err="1">
                <a:solidFill>
                  <a:schemeClr val="dk1"/>
                </a:solidFill>
                <a:latin typeface="Times New Roman" panose="02020603050405020304" pitchFamily="18" charset="0"/>
                <a:ea typeface="Noto Serif Ethiopic"/>
                <a:cs typeface="Times New Roman" panose="02020603050405020304" pitchFamily="18" charset="0"/>
                <a:sym typeface="Noto Serif Ethiopic"/>
              </a:rPr>
              <a:t>dataset.yaml</a:t>
            </a:r>
            <a:r>
              <a:rPr lang="es-MX" sz="12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 destinado al entrenamiento de todas las marcas, se encuentra sin comentar.</a:t>
            </a:r>
            <a:endParaRPr sz="1200" dirty="0">
              <a:solidFill>
                <a:schemeClr val="dk1"/>
              </a:solidFill>
              <a:latin typeface="Times New Roman" panose="02020603050405020304" pitchFamily="18" charset="0"/>
              <a:ea typeface="Noto Serif Ethiopic"/>
              <a:cs typeface="Times New Roman" panose="02020603050405020304" pitchFamily="18" charset="0"/>
              <a:sym typeface="Noto Serif Ethiopic"/>
            </a:endParaRPr>
          </a:p>
        </p:txBody>
      </p:sp>
      <p:sp>
        <p:nvSpPr>
          <p:cNvPr id="26" name="Título 1">
            <a:extLst>
              <a:ext uri="{FF2B5EF4-FFF2-40B4-BE49-F238E27FC236}">
                <a16:creationId xmlns:a16="http://schemas.microsoft.com/office/drawing/2014/main" id="{FBD7C90B-E793-467A-B403-A99DF29C7E22}"/>
              </a:ext>
            </a:extLst>
          </p:cNvPr>
          <p:cNvSpPr txBox="1">
            <a:spLocks noGrp="1"/>
          </p:cNvSpPr>
          <p:nvPr>
            <p:ph type="title"/>
          </p:nvPr>
        </p:nvSpPr>
        <p:spPr>
          <a:xfrm>
            <a:off x="936537" y="-456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Modos de tarea de YOLOv8 | Resultado de validación </a:t>
            </a:r>
          </a:p>
        </p:txBody>
      </p:sp>
      <p:pic>
        <p:nvPicPr>
          <p:cNvPr id="5" name="Imagen 4">
            <a:extLst>
              <a:ext uri="{FF2B5EF4-FFF2-40B4-BE49-F238E27FC236}">
                <a16:creationId xmlns:a16="http://schemas.microsoft.com/office/drawing/2014/main" id="{188FC989-AF88-4213-89FB-16B733C8888E}"/>
              </a:ext>
            </a:extLst>
          </p:cNvPr>
          <p:cNvPicPr>
            <a:picLocks noChangeAspect="1"/>
          </p:cNvPicPr>
          <p:nvPr/>
        </p:nvPicPr>
        <p:blipFill>
          <a:blip r:embed="rId3"/>
          <a:stretch>
            <a:fillRect/>
          </a:stretch>
        </p:blipFill>
        <p:spPr>
          <a:xfrm>
            <a:off x="739863" y="2768572"/>
            <a:ext cx="5281828" cy="1367401"/>
          </a:xfrm>
          <a:prstGeom prst="rect">
            <a:avLst/>
          </a:prstGeom>
        </p:spPr>
      </p:pic>
      <p:pic>
        <p:nvPicPr>
          <p:cNvPr id="7" name="Imagen 6">
            <a:extLst>
              <a:ext uri="{FF2B5EF4-FFF2-40B4-BE49-F238E27FC236}">
                <a16:creationId xmlns:a16="http://schemas.microsoft.com/office/drawing/2014/main" id="{881D5017-F583-4641-BA53-DF3FC6EFF37F}"/>
              </a:ext>
            </a:extLst>
          </p:cNvPr>
          <p:cNvPicPr>
            <a:picLocks noChangeAspect="1"/>
          </p:cNvPicPr>
          <p:nvPr/>
        </p:nvPicPr>
        <p:blipFill>
          <a:blip r:embed="rId4"/>
          <a:stretch>
            <a:fillRect/>
          </a:stretch>
        </p:blipFill>
        <p:spPr>
          <a:xfrm>
            <a:off x="6634710" y="1946084"/>
            <a:ext cx="4997151" cy="909795"/>
          </a:xfrm>
          <a:prstGeom prst="rect">
            <a:avLst/>
          </a:prstGeom>
        </p:spPr>
      </p:pic>
      <p:sp>
        <p:nvSpPr>
          <p:cNvPr id="24" name="Google Shape;810;p40">
            <a:extLst>
              <a:ext uri="{FF2B5EF4-FFF2-40B4-BE49-F238E27FC236}">
                <a16:creationId xmlns:a16="http://schemas.microsoft.com/office/drawing/2014/main" id="{DB67E003-4B26-4FEB-81CD-C9F7C3E0C39D}"/>
              </a:ext>
            </a:extLst>
          </p:cNvPr>
          <p:cNvSpPr txBox="1"/>
          <p:nvPr/>
        </p:nvSpPr>
        <p:spPr>
          <a:xfrm>
            <a:off x="739839" y="2106639"/>
            <a:ext cx="5281828" cy="646868"/>
          </a:xfrm>
          <a:prstGeom prst="rect">
            <a:avLst/>
          </a:prstGeom>
          <a:noFill/>
          <a:ln>
            <a:noFill/>
          </a:ln>
        </p:spPr>
        <p:txBody>
          <a:bodyPr spcFirstLastPara="1" wrap="square" lIns="91425" tIns="91425" rIns="91425" bIns="91425" anchor="b" anchorCtr="0">
            <a:noAutofit/>
          </a:bodyPr>
          <a:lstStyle/>
          <a:p>
            <a:pPr lvl="0" algn="just"/>
            <a:r>
              <a:rPr lang="es-MX" sz="14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En el evento de que surja un error durante la tarea de validación en el script que contiene el modelo de marcas, específicamente al ejecutar la celda, se presenta un mensaje de error:</a:t>
            </a:r>
            <a:endParaRPr sz="1400" dirty="0">
              <a:solidFill>
                <a:schemeClr val="dk1"/>
              </a:solidFill>
              <a:latin typeface="Times New Roman" panose="02020603050405020304" pitchFamily="18" charset="0"/>
              <a:ea typeface="Noto Serif Ethiopic"/>
              <a:cs typeface="Times New Roman" panose="02020603050405020304" pitchFamily="18" charset="0"/>
              <a:sym typeface="Noto Serif Ethiopic"/>
            </a:endParaRPr>
          </a:p>
        </p:txBody>
      </p:sp>
      <p:pic>
        <p:nvPicPr>
          <p:cNvPr id="12" name="Imagen 11">
            <a:extLst>
              <a:ext uri="{FF2B5EF4-FFF2-40B4-BE49-F238E27FC236}">
                <a16:creationId xmlns:a16="http://schemas.microsoft.com/office/drawing/2014/main" id="{3FF29274-5E13-47C0-A1FD-5000677C57D8}"/>
              </a:ext>
            </a:extLst>
          </p:cNvPr>
          <p:cNvPicPr>
            <a:picLocks noChangeAspect="1"/>
          </p:cNvPicPr>
          <p:nvPr/>
        </p:nvPicPr>
        <p:blipFill rotWithShape="1">
          <a:blip r:embed="rId5"/>
          <a:srcRect t="-1" r="69819" b="49717"/>
          <a:stretch/>
        </p:blipFill>
        <p:spPr>
          <a:xfrm>
            <a:off x="6738026" y="4018348"/>
            <a:ext cx="1509432" cy="263457"/>
          </a:xfrm>
          <a:prstGeom prst="rect">
            <a:avLst/>
          </a:prstGeom>
        </p:spPr>
      </p:pic>
      <p:sp>
        <p:nvSpPr>
          <p:cNvPr id="30" name="Google Shape;810;p40">
            <a:extLst>
              <a:ext uri="{FF2B5EF4-FFF2-40B4-BE49-F238E27FC236}">
                <a16:creationId xmlns:a16="http://schemas.microsoft.com/office/drawing/2014/main" id="{C1FBC1A2-A8F3-4038-9D24-90F6733C1C7D}"/>
              </a:ext>
            </a:extLst>
          </p:cNvPr>
          <p:cNvSpPr txBox="1"/>
          <p:nvPr/>
        </p:nvSpPr>
        <p:spPr>
          <a:xfrm>
            <a:off x="8247458" y="4816465"/>
            <a:ext cx="3747318" cy="412175"/>
          </a:xfrm>
          <a:prstGeom prst="rect">
            <a:avLst/>
          </a:prstGeom>
          <a:noFill/>
          <a:ln>
            <a:noFill/>
          </a:ln>
        </p:spPr>
        <p:txBody>
          <a:bodyPr spcFirstLastPara="1" wrap="square" lIns="91425" tIns="91425" rIns="91425" bIns="91425" anchor="b" anchorCtr="0">
            <a:noAutofit/>
          </a:bodyPr>
          <a:lstStyle/>
          <a:p>
            <a:pPr lvl="0" algn="just"/>
            <a:r>
              <a:rPr lang="es-MX" sz="11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Conjunto de datos destinado al entrenamiento de todas las marcas.</a:t>
            </a:r>
            <a:endParaRPr sz="1100" dirty="0">
              <a:solidFill>
                <a:schemeClr val="dk1"/>
              </a:solidFill>
              <a:latin typeface="Times New Roman" panose="02020603050405020304" pitchFamily="18" charset="0"/>
              <a:ea typeface="Noto Serif Ethiopic"/>
              <a:cs typeface="Times New Roman" panose="02020603050405020304" pitchFamily="18" charset="0"/>
              <a:sym typeface="Noto Serif Ethiopic"/>
            </a:endParaRPr>
          </a:p>
        </p:txBody>
      </p:sp>
      <p:sp>
        <p:nvSpPr>
          <p:cNvPr id="31" name="Google Shape;810;p40">
            <a:extLst>
              <a:ext uri="{FF2B5EF4-FFF2-40B4-BE49-F238E27FC236}">
                <a16:creationId xmlns:a16="http://schemas.microsoft.com/office/drawing/2014/main" id="{08D88492-46EA-43F7-BFBC-B8B81C903D8E}"/>
              </a:ext>
            </a:extLst>
          </p:cNvPr>
          <p:cNvSpPr txBox="1"/>
          <p:nvPr/>
        </p:nvSpPr>
        <p:spPr>
          <a:xfrm>
            <a:off x="8247458" y="4034044"/>
            <a:ext cx="3747318" cy="391970"/>
          </a:xfrm>
          <a:prstGeom prst="rect">
            <a:avLst/>
          </a:prstGeom>
          <a:noFill/>
          <a:ln>
            <a:noFill/>
          </a:ln>
        </p:spPr>
        <p:txBody>
          <a:bodyPr spcFirstLastPara="1" wrap="square" lIns="91425" tIns="91425" rIns="91425" bIns="91425" anchor="b" anchorCtr="0">
            <a:noAutofit/>
          </a:bodyPr>
          <a:lstStyle/>
          <a:p>
            <a:pPr lvl="0" algn="just"/>
            <a:r>
              <a:rPr lang="es-MX" sz="11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Conjunto de datos destinado a la prueba de entrenamiento para Chevrolet y Toyota.</a:t>
            </a:r>
            <a:endParaRPr sz="1100" dirty="0">
              <a:solidFill>
                <a:schemeClr val="dk1"/>
              </a:solidFill>
              <a:latin typeface="Times New Roman" panose="02020603050405020304" pitchFamily="18" charset="0"/>
              <a:ea typeface="Noto Serif Ethiopic"/>
              <a:cs typeface="Times New Roman" panose="02020603050405020304" pitchFamily="18" charset="0"/>
              <a:sym typeface="Noto Serif Ethiopic"/>
            </a:endParaRPr>
          </a:p>
        </p:txBody>
      </p:sp>
      <p:pic>
        <p:nvPicPr>
          <p:cNvPr id="13" name="Imagen 12">
            <a:extLst>
              <a:ext uri="{FF2B5EF4-FFF2-40B4-BE49-F238E27FC236}">
                <a16:creationId xmlns:a16="http://schemas.microsoft.com/office/drawing/2014/main" id="{D10E7FFF-44BF-45C5-89D3-C52877467FB5}"/>
              </a:ext>
            </a:extLst>
          </p:cNvPr>
          <p:cNvPicPr>
            <a:picLocks noChangeAspect="1"/>
          </p:cNvPicPr>
          <p:nvPr/>
        </p:nvPicPr>
        <p:blipFill rotWithShape="1">
          <a:blip r:embed="rId5"/>
          <a:srcRect t="49451" r="80864" b="4646"/>
          <a:stretch/>
        </p:blipFill>
        <p:spPr>
          <a:xfrm>
            <a:off x="7290406" y="4782047"/>
            <a:ext cx="957052" cy="240506"/>
          </a:xfrm>
          <a:prstGeom prst="rect">
            <a:avLst/>
          </a:prstGeom>
        </p:spPr>
      </p:pic>
      <p:sp>
        <p:nvSpPr>
          <p:cNvPr id="32" name="Google Shape;810;p40">
            <a:extLst>
              <a:ext uri="{FF2B5EF4-FFF2-40B4-BE49-F238E27FC236}">
                <a16:creationId xmlns:a16="http://schemas.microsoft.com/office/drawing/2014/main" id="{EF4B0E35-D258-4C9E-84E8-F81A08612251}"/>
              </a:ext>
            </a:extLst>
          </p:cNvPr>
          <p:cNvSpPr txBox="1"/>
          <p:nvPr/>
        </p:nvSpPr>
        <p:spPr>
          <a:xfrm>
            <a:off x="739839" y="3968971"/>
            <a:ext cx="5281803" cy="1660806"/>
          </a:xfrm>
          <a:prstGeom prst="rect">
            <a:avLst/>
          </a:prstGeom>
          <a:noFill/>
          <a:ln>
            <a:noFill/>
          </a:ln>
        </p:spPr>
        <p:txBody>
          <a:bodyPr spcFirstLastPara="1" wrap="square" lIns="91425" tIns="91425" rIns="91425" bIns="91425" anchor="b" anchorCtr="0">
            <a:noAutofit/>
          </a:bodyPr>
          <a:lstStyle/>
          <a:p>
            <a:pPr lvl="0" algn="just"/>
            <a:r>
              <a:rPr lang="es-MX" sz="11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Debido a la falta de datos suficientes para entrenar el modelo con todas las clases de marcas-modelo, se decidió inicialmente separar un conjunto de datos para el entrenamiento que pertenece a las marcas Toyota , Chevrolet y el modelo </a:t>
            </a:r>
            <a:r>
              <a:rPr lang="es-MX" sz="1100" dirty="0" err="1">
                <a:solidFill>
                  <a:schemeClr val="dk1"/>
                </a:solidFill>
                <a:latin typeface="Times New Roman" panose="02020603050405020304" pitchFamily="18" charset="0"/>
                <a:ea typeface="Noto Serif Ethiopic"/>
                <a:cs typeface="Times New Roman" panose="02020603050405020304" pitchFamily="18" charset="0"/>
                <a:sym typeface="Noto Serif Ethiopic"/>
              </a:rPr>
              <a:t>Onix</a:t>
            </a:r>
            <a:r>
              <a:rPr lang="es-MX" sz="11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a:t>
            </a:r>
          </a:p>
          <a:p>
            <a:pPr lvl="0" algn="just"/>
            <a:endParaRPr lang="es-MX" sz="1100" dirty="0">
              <a:solidFill>
                <a:schemeClr val="dk1"/>
              </a:solidFill>
              <a:latin typeface="Times New Roman" panose="02020603050405020304" pitchFamily="18" charset="0"/>
              <a:ea typeface="Noto Serif Ethiopic"/>
              <a:cs typeface="Times New Roman" panose="02020603050405020304" pitchFamily="18" charset="0"/>
              <a:sym typeface="Noto Serif Ethiopic"/>
            </a:endParaRPr>
          </a:p>
          <a:p>
            <a:pPr lvl="0" algn="just"/>
            <a:r>
              <a:rPr lang="es-MX" sz="11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Por consiguiente, si se utiliza un modelo que ha sido entrenado específicamente para ciertas marcas, y luego se intenta evaluar este modelo con un conjunto de datos que abarca todas las marcas, se producirá una inconsistencia en la dimensión</a:t>
            </a:r>
            <a:r>
              <a:rPr lang="es-MX" sz="12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a:t>
            </a:r>
            <a:endParaRPr sz="1200" dirty="0">
              <a:solidFill>
                <a:schemeClr val="dk1"/>
              </a:solidFill>
              <a:latin typeface="Times New Roman" panose="02020603050405020304" pitchFamily="18" charset="0"/>
              <a:ea typeface="Noto Serif Ethiopic"/>
              <a:cs typeface="Times New Roman" panose="02020603050405020304" pitchFamily="18" charset="0"/>
              <a:sym typeface="Noto Serif Ethiopic"/>
            </a:endParaRPr>
          </a:p>
        </p:txBody>
      </p:sp>
      <p:sp>
        <p:nvSpPr>
          <p:cNvPr id="15" name="Rectángulo 14">
            <a:extLst>
              <a:ext uri="{FF2B5EF4-FFF2-40B4-BE49-F238E27FC236}">
                <a16:creationId xmlns:a16="http://schemas.microsoft.com/office/drawing/2014/main" id="{A514CBD0-13F2-48D7-928F-AA06AB15E6F9}"/>
              </a:ext>
            </a:extLst>
          </p:cNvPr>
          <p:cNvSpPr/>
          <p:nvPr/>
        </p:nvSpPr>
        <p:spPr>
          <a:xfrm>
            <a:off x="6826433" y="4374103"/>
            <a:ext cx="1424814" cy="276999"/>
          </a:xfrm>
          <a:prstGeom prst="rect">
            <a:avLst/>
          </a:prstGeom>
        </p:spPr>
        <p:txBody>
          <a:bodyPr wrap="none">
            <a:spAutoFit/>
          </a:bodyPr>
          <a:lstStyle/>
          <a:p>
            <a:r>
              <a:rPr lang="es-CO" sz="1200" dirty="0">
                <a:solidFill>
                  <a:schemeClr val="bg1">
                    <a:lumMod val="50000"/>
                  </a:schemeClr>
                </a:solidFill>
              </a:rPr>
              <a:t>\</a:t>
            </a:r>
            <a:r>
              <a:rPr lang="es-CO" sz="1200" dirty="0" err="1">
                <a:solidFill>
                  <a:schemeClr val="bg1">
                    <a:lumMod val="50000"/>
                  </a:schemeClr>
                </a:solidFill>
              </a:rPr>
              <a:t>proyecto_yolo</a:t>
            </a:r>
            <a:r>
              <a:rPr lang="es-CO" sz="1200" dirty="0">
                <a:solidFill>
                  <a:schemeClr val="bg1">
                    <a:lumMod val="50000"/>
                  </a:schemeClr>
                </a:solidFill>
              </a:rPr>
              <a:t>\</a:t>
            </a:r>
            <a:r>
              <a:rPr lang="es-CO" sz="1200" dirty="0" err="1">
                <a:solidFill>
                  <a:schemeClr val="bg1">
                    <a:lumMod val="50000"/>
                  </a:schemeClr>
                </a:solidFill>
              </a:rPr>
              <a:t>dist</a:t>
            </a:r>
            <a:endParaRPr lang="es-CO" sz="1200" dirty="0">
              <a:solidFill>
                <a:schemeClr val="bg1">
                  <a:lumMod val="50000"/>
                </a:schemeClr>
              </a:solidFill>
            </a:endParaRPr>
          </a:p>
        </p:txBody>
      </p:sp>
      <p:pic>
        <p:nvPicPr>
          <p:cNvPr id="33" name="Picture 4" descr="Circle - Free arrows icons">
            <a:extLst>
              <a:ext uri="{FF2B5EF4-FFF2-40B4-BE49-F238E27FC236}">
                <a16:creationId xmlns:a16="http://schemas.microsoft.com/office/drawing/2014/main" id="{2122D28D-8D8F-43AC-A0DD-292A9ABACE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8158" y="3109863"/>
            <a:ext cx="236551" cy="23285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Warning Generic Flat icon">
            <a:extLst>
              <a:ext uri="{FF2B5EF4-FFF2-40B4-BE49-F238E27FC236}">
                <a16:creationId xmlns:a16="http://schemas.microsoft.com/office/drawing/2014/main" id="{D5CE3892-4784-4C2A-BA0F-665197D7B0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343" y="4300194"/>
            <a:ext cx="236551" cy="23655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738E9050-5439-41A3-B1E0-5DF89FC383E5}"/>
              </a:ext>
            </a:extLst>
          </p:cNvPr>
          <p:cNvPicPr>
            <a:picLocks noChangeAspect="1"/>
          </p:cNvPicPr>
          <p:nvPr/>
        </p:nvPicPr>
        <p:blipFill>
          <a:blip r:embed="rId8"/>
          <a:stretch>
            <a:fillRect/>
          </a:stretch>
        </p:blipFill>
        <p:spPr>
          <a:xfrm>
            <a:off x="6738026" y="5459970"/>
            <a:ext cx="3238087" cy="1146753"/>
          </a:xfrm>
          <a:prstGeom prst="rect">
            <a:avLst/>
          </a:prstGeom>
        </p:spPr>
      </p:pic>
      <p:sp>
        <p:nvSpPr>
          <p:cNvPr id="35" name="Rectángulo 34">
            <a:extLst>
              <a:ext uri="{FF2B5EF4-FFF2-40B4-BE49-F238E27FC236}">
                <a16:creationId xmlns:a16="http://schemas.microsoft.com/office/drawing/2014/main" id="{9A1C8B3A-7B3F-4667-98F7-E2D03C269ADD}"/>
              </a:ext>
            </a:extLst>
          </p:cNvPr>
          <p:cNvSpPr/>
          <p:nvPr/>
        </p:nvSpPr>
        <p:spPr>
          <a:xfrm>
            <a:off x="4607974" y="5894846"/>
            <a:ext cx="2076594" cy="276999"/>
          </a:xfrm>
          <a:prstGeom prst="rect">
            <a:avLst/>
          </a:prstGeom>
        </p:spPr>
        <p:txBody>
          <a:bodyPr wrap="none">
            <a:spAutoFit/>
          </a:bodyPr>
          <a:lstStyle/>
          <a:p>
            <a:r>
              <a:rPr lang="es-CO" sz="1200" dirty="0">
                <a:solidFill>
                  <a:schemeClr val="bg1">
                    <a:lumMod val="50000"/>
                  </a:schemeClr>
                </a:solidFill>
              </a:rPr>
              <a:t>MARCAS-MODELO EN TOTAL:</a:t>
            </a:r>
          </a:p>
        </p:txBody>
      </p:sp>
    </p:spTree>
    <p:extLst>
      <p:ext uri="{BB962C8B-B14F-4D97-AF65-F5344CB8AC3E}">
        <p14:creationId xmlns:p14="http://schemas.microsoft.com/office/powerpoint/2010/main" val="3130905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B016F609-1611-4C40-B82E-E44486C0202D}"/>
              </a:ext>
            </a:extLst>
          </p:cNvPr>
          <p:cNvSpPr txBox="1"/>
          <p:nvPr/>
        </p:nvSpPr>
        <p:spPr>
          <a:xfrm>
            <a:off x="762412" y="1690688"/>
            <a:ext cx="10515600" cy="830997"/>
          </a:xfrm>
          <a:prstGeom prst="rect">
            <a:avLst/>
          </a:prstGeom>
          <a:noFill/>
        </p:spPr>
        <p:txBody>
          <a:bodyPr wrap="square" rtlCol="0">
            <a:spAutoFit/>
          </a:bodyPr>
          <a:lstStyle/>
          <a:p>
            <a:r>
              <a:rPr lang="es-CO" sz="1600" dirty="0">
                <a:latin typeface="Times New Roman" panose="02020603050405020304" pitchFamily="18" charset="0"/>
                <a:cs typeface="Times New Roman" panose="02020603050405020304" pitchFamily="18" charset="0"/>
              </a:rPr>
              <a:t>Estas representaciones de configuración son específicas para la fuente base utilizada en el modo de segmentación de área de la clase. La función está configurada exclusivamente para el formato de imagen; para otros formatos, consulte la página oficial de </a:t>
            </a:r>
            <a:r>
              <a:rPr lang="es-CO" sz="1600" dirty="0" err="1">
                <a:latin typeface="Times New Roman" panose="02020603050405020304" pitchFamily="18" charset="0"/>
                <a:cs typeface="Times New Roman" panose="02020603050405020304" pitchFamily="18" charset="0"/>
              </a:rPr>
              <a:t>Ultralytics</a:t>
            </a:r>
            <a:r>
              <a:rPr lang="es-CO" sz="1600" dirty="0">
                <a:latin typeface="Times New Roman" panose="02020603050405020304" pitchFamily="18" charset="0"/>
                <a:cs typeface="Times New Roman" panose="02020603050405020304" pitchFamily="18" charset="0"/>
              </a:rPr>
              <a:t>.</a:t>
            </a:r>
          </a:p>
        </p:txBody>
      </p:sp>
      <p:pic>
        <p:nvPicPr>
          <p:cNvPr id="3" name="Imagen 2">
            <a:extLst>
              <a:ext uri="{FF2B5EF4-FFF2-40B4-BE49-F238E27FC236}">
                <a16:creationId xmlns:a16="http://schemas.microsoft.com/office/drawing/2014/main" id="{FE934AD1-1048-4F2F-874E-6CA98FDA204B}"/>
              </a:ext>
            </a:extLst>
          </p:cNvPr>
          <p:cNvPicPr>
            <a:picLocks noChangeAspect="1"/>
          </p:cNvPicPr>
          <p:nvPr/>
        </p:nvPicPr>
        <p:blipFill>
          <a:blip r:embed="rId2"/>
          <a:stretch>
            <a:fillRect/>
          </a:stretch>
        </p:blipFill>
        <p:spPr>
          <a:xfrm>
            <a:off x="806414" y="2787257"/>
            <a:ext cx="5391033" cy="2738915"/>
          </a:xfrm>
          <a:prstGeom prst="rect">
            <a:avLst/>
          </a:prstGeom>
        </p:spPr>
      </p:pic>
      <p:pic>
        <p:nvPicPr>
          <p:cNvPr id="4" name="Imagen 3">
            <a:extLst>
              <a:ext uri="{FF2B5EF4-FFF2-40B4-BE49-F238E27FC236}">
                <a16:creationId xmlns:a16="http://schemas.microsoft.com/office/drawing/2014/main" id="{F5008128-2A05-4FA4-892E-EC9B6DA2EB4C}"/>
              </a:ext>
            </a:extLst>
          </p:cNvPr>
          <p:cNvPicPr>
            <a:picLocks noChangeAspect="1"/>
          </p:cNvPicPr>
          <p:nvPr/>
        </p:nvPicPr>
        <p:blipFill>
          <a:blip r:embed="rId3"/>
          <a:stretch>
            <a:fillRect/>
          </a:stretch>
        </p:blipFill>
        <p:spPr>
          <a:xfrm>
            <a:off x="6951542" y="3163594"/>
            <a:ext cx="1786187" cy="1986240"/>
          </a:xfrm>
          <a:prstGeom prst="rect">
            <a:avLst/>
          </a:prstGeom>
        </p:spPr>
      </p:pic>
      <p:pic>
        <p:nvPicPr>
          <p:cNvPr id="5" name="Imagen 4">
            <a:extLst>
              <a:ext uri="{FF2B5EF4-FFF2-40B4-BE49-F238E27FC236}">
                <a16:creationId xmlns:a16="http://schemas.microsoft.com/office/drawing/2014/main" id="{5604DC95-6481-4055-80CA-870D796FEB32}"/>
              </a:ext>
            </a:extLst>
          </p:cNvPr>
          <p:cNvPicPr>
            <a:picLocks noChangeAspect="1"/>
          </p:cNvPicPr>
          <p:nvPr/>
        </p:nvPicPr>
        <p:blipFill>
          <a:blip r:embed="rId4"/>
          <a:stretch>
            <a:fillRect/>
          </a:stretch>
        </p:blipFill>
        <p:spPr>
          <a:xfrm>
            <a:off x="9491825" y="3049001"/>
            <a:ext cx="1786187" cy="2215426"/>
          </a:xfrm>
          <a:prstGeom prst="rect">
            <a:avLst/>
          </a:prstGeom>
        </p:spPr>
      </p:pic>
      <p:pic>
        <p:nvPicPr>
          <p:cNvPr id="9" name="Imagen 8"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174915E1-5E3E-42E5-AEED-66580D93972A}"/>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11" name="Título 1">
            <a:extLst>
              <a:ext uri="{FF2B5EF4-FFF2-40B4-BE49-F238E27FC236}">
                <a16:creationId xmlns:a16="http://schemas.microsoft.com/office/drawing/2014/main" id="{8F32DC62-E8B0-48A7-B89A-615DE765E5C3}"/>
              </a:ext>
            </a:extLst>
          </p:cNvPr>
          <p:cNvSpPr txBox="1">
            <a:spLocks/>
          </p:cNvSpPr>
          <p:nvPr/>
        </p:nvSpPr>
        <p:spPr>
          <a:xfrm>
            <a:off x="838200" y="1383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Modos de tarea de YOLOv8 | Predicción</a:t>
            </a:r>
          </a:p>
        </p:txBody>
      </p:sp>
    </p:spTree>
    <p:extLst>
      <p:ext uri="{BB962C8B-B14F-4D97-AF65-F5344CB8AC3E}">
        <p14:creationId xmlns:p14="http://schemas.microsoft.com/office/powerpoint/2010/main" val="1321293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50546FAE-8692-4E7B-BF8B-A658C204011C}"/>
              </a:ext>
            </a:extLst>
          </p:cNvPr>
          <p:cNvSpPr txBox="1">
            <a:spLocks/>
          </p:cNvSpPr>
          <p:nvPr/>
        </p:nvSpPr>
        <p:spPr>
          <a:xfrm>
            <a:off x="838200" y="1383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Función de Predicción para el modelo Marcas:</a:t>
            </a:r>
          </a:p>
        </p:txBody>
      </p:sp>
      <p:pic>
        <p:nvPicPr>
          <p:cNvPr id="13" name="Imagen 12"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9A8E7B6D-66FC-4304-AC58-130A308D62B2}"/>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3" name="Imagen 2">
            <a:extLst>
              <a:ext uri="{FF2B5EF4-FFF2-40B4-BE49-F238E27FC236}">
                <a16:creationId xmlns:a16="http://schemas.microsoft.com/office/drawing/2014/main" id="{3389A545-66A1-469B-BA46-01FD7EBC7480}"/>
              </a:ext>
            </a:extLst>
          </p:cNvPr>
          <p:cNvPicPr>
            <a:picLocks noChangeAspect="1"/>
          </p:cNvPicPr>
          <p:nvPr/>
        </p:nvPicPr>
        <p:blipFill>
          <a:blip r:embed="rId3"/>
          <a:stretch>
            <a:fillRect/>
          </a:stretch>
        </p:blipFill>
        <p:spPr>
          <a:xfrm>
            <a:off x="669627" y="4929847"/>
            <a:ext cx="5571511" cy="1265761"/>
          </a:xfrm>
          <a:prstGeom prst="rect">
            <a:avLst/>
          </a:prstGeom>
        </p:spPr>
      </p:pic>
      <p:pic>
        <p:nvPicPr>
          <p:cNvPr id="16" name="Imagen 15">
            <a:extLst>
              <a:ext uri="{FF2B5EF4-FFF2-40B4-BE49-F238E27FC236}">
                <a16:creationId xmlns:a16="http://schemas.microsoft.com/office/drawing/2014/main" id="{8AE4AAD3-93DE-46A8-96DE-3D586CC87FD9}"/>
              </a:ext>
            </a:extLst>
          </p:cNvPr>
          <p:cNvPicPr>
            <a:picLocks noChangeAspect="1"/>
          </p:cNvPicPr>
          <p:nvPr/>
        </p:nvPicPr>
        <p:blipFill>
          <a:blip r:embed="rId4"/>
          <a:stretch>
            <a:fillRect/>
          </a:stretch>
        </p:blipFill>
        <p:spPr>
          <a:xfrm>
            <a:off x="6727232" y="4250663"/>
            <a:ext cx="1254665" cy="191796"/>
          </a:xfrm>
          <a:prstGeom prst="rect">
            <a:avLst/>
          </a:prstGeom>
        </p:spPr>
      </p:pic>
      <p:cxnSp>
        <p:nvCxnSpPr>
          <p:cNvPr id="17" name="Google Shape;814;p40">
            <a:extLst>
              <a:ext uri="{FF2B5EF4-FFF2-40B4-BE49-F238E27FC236}">
                <a16:creationId xmlns:a16="http://schemas.microsoft.com/office/drawing/2014/main" id="{D5A77339-C09A-4144-9CE6-C6BAF5B8D7FF}"/>
              </a:ext>
            </a:extLst>
          </p:cNvPr>
          <p:cNvCxnSpPr>
            <a:cxnSpLocks/>
          </p:cNvCxnSpPr>
          <p:nvPr/>
        </p:nvCxnSpPr>
        <p:spPr>
          <a:xfrm>
            <a:off x="3455383" y="4484826"/>
            <a:ext cx="3" cy="297291"/>
          </a:xfrm>
          <a:prstGeom prst="straightConnector1">
            <a:avLst/>
          </a:prstGeom>
          <a:noFill/>
          <a:ln w="9525" cap="flat" cmpd="sng">
            <a:solidFill>
              <a:schemeClr val="dk1"/>
            </a:solidFill>
            <a:prstDash val="solid"/>
            <a:round/>
            <a:headEnd type="none" w="med" len="med"/>
            <a:tailEnd type="diamond" w="med" len="med"/>
          </a:ln>
        </p:spPr>
      </p:cxnSp>
      <p:pic>
        <p:nvPicPr>
          <p:cNvPr id="18" name="Imagen 17">
            <a:extLst>
              <a:ext uri="{FF2B5EF4-FFF2-40B4-BE49-F238E27FC236}">
                <a16:creationId xmlns:a16="http://schemas.microsoft.com/office/drawing/2014/main" id="{FA7EC197-E5F9-4A30-83D6-5FD90677CEDB}"/>
              </a:ext>
            </a:extLst>
          </p:cNvPr>
          <p:cNvPicPr>
            <a:picLocks noChangeAspect="1"/>
          </p:cNvPicPr>
          <p:nvPr/>
        </p:nvPicPr>
        <p:blipFill>
          <a:blip r:embed="rId5"/>
          <a:stretch>
            <a:fillRect/>
          </a:stretch>
        </p:blipFill>
        <p:spPr>
          <a:xfrm>
            <a:off x="7595523" y="2433712"/>
            <a:ext cx="4398711" cy="738661"/>
          </a:xfrm>
          <a:prstGeom prst="rect">
            <a:avLst/>
          </a:prstGeom>
        </p:spPr>
      </p:pic>
      <p:pic>
        <p:nvPicPr>
          <p:cNvPr id="20" name="Imagen 19">
            <a:extLst>
              <a:ext uri="{FF2B5EF4-FFF2-40B4-BE49-F238E27FC236}">
                <a16:creationId xmlns:a16="http://schemas.microsoft.com/office/drawing/2014/main" id="{D739C0F0-4783-4E2F-A578-7874D3CC04E0}"/>
              </a:ext>
            </a:extLst>
          </p:cNvPr>
          <p:cNvPicPr>
            <a:picLocks noChangeAspect="1"/>
          </p:cNvPicPr>
          <p:nvPr/>
        </p:nvPicPr>
        <p:blipFill>
          <a:blip r:embed="rId6"/>
          <a:stretch>
            <a:fillRect/>
          </a:stretch>
        </p:blipFill>
        <p:spPr>
          <a:xfrm>
            <a:off x="10651022" y="1573580"/>
            <a:ext cx="1343212" cy="219106"/>
          </a:xfrm>
          <a:prstGeom prst="rect">
            <a:avLst/>
          </a:prstGeom>
        </p:spPr>
      </p:pic>
      <p:pic>
        <p:nvPicPr>
          <p:cNvPr id="2" name="Imagen 1">
            <a:extLst>
              <a:ext uri="{FF2B5EF4-FFF2-40B4-BE49-F238E27FC236}">
                <a16:creationId xmlns:a16="http://schemas.microsoft.com/office/drawing/2014/main" id="{76E4B84D-D16C-4539-9512-523F393535DB}"/>
              </a:ext>
            </a:extLst>
          </p:cNvPr>
          <p:cNvPicPr>
            <a:picLocks noChangeAspect="1"/>
          </p:cNvPicPr>
          <p:nvPr/>
        </p:nvPicPr>
        <p:blipFill>
          <a:blip r:embed="rId7"/>
          <a:stretch>
            <a:fillRect/>
          </a:stretch>
        </p:blipFill>
        <p:spPr>
          <a:xfrm>
            <a:off x="669632" y="1215491"/>
            <a:ext cx="5571511" cy="2785756"/>
          </a:xfrm>
          <a:prstGeom prst="rect">
            <a:avLst/>
          </a:prstGeom>
        </p:spPr>
      </p:pic>
      <p:pic>
        <p:nvPicPr>
          <p:cNvPr id="11" name="Imagen 10">
            <a:extLst>
              <a:ext uri="{FF2B5EF4-FFF2-40B4-BE49-F238E27FC236}">
                <a16:creationId xmlns:a16="http://schemas.microsoft.com/office/drawing/2014/main" id="{C487B9FB-4C0F-4EE0-82F7-25D6DD8F7775}"/>
              </a:ext>
            </a:extLst>
          </p:cNvPr>
          <p:cNvPicPr>
            <a:picLocks noChangeAspect="1"/>
          </p:cNvPicPr>
          <p:nvPr/>
        </p:nvPicPr>
        <p:blipFill>
          <a:blip r:embed="rId8"/>
          <a:stretch>
            <a:fillRect/>
          </a:stretch>
        </p:blipFill>
        <p:spPr>
          <a:xfrm>
            <a:off x="669655" y="4127780"/>
            <a:ext cx="5571487" cy="406438"/>
          </a:xfrm>
          <a:prstGeom prst="rect">
            <a:avLst/>
          </a:prstGeom>
        </p:spPr>
      </p:pic>
      <p:pic>
        <p:nvPicPr>
          <p:cNvPr id="22" name="Imagen 21">
            <a:extLst>
              <a:ext uri="{FF2B5EF4-FFF2-40B4-BE49-F238E27FC236}">
                <a16:creationId xmlns:a16="http://schemas.microsoft.com/office/drawing/2014/main" id="{811341FB-3374-4FCC-8DC9-CFFAB7A490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596286" flipV="1">
            <a:off x="5941632" y="4505576"/>
            <a:ext cx="1269812" cy="665023"/>
          </a:xfrm>
          <a:prstGeom prst="rect">
            <a:avLst/>
          </a:prstGeom>
        </p:spPr>
      </p:pic>
      <p:cxnSp>
        <p:nvCxnSpPr>
          <p:cNvPr id="23" name="Google Shape;813;p40">
            <a:extLst>
              <a:ext uri="{FF2B5EF4-FFF2-40B4-BE49-F238E27FC236}">
                <a16:creationId xmlns:a16="http://schemas.microsoft.com/office/drawing/2014/main" id="{85A42923-25B2-43ED-8C01-185E20F826F6}"/>
              </a:ext>
            </a:extLst>
          </p:cNvPr>
          <p:cNvCxnSpPr/>
          <p:nvPr/>
        </p:nvCxnSpPr>
        <p:spPr>
          <a:xfrm>
            <a:off x="6241138" y="4346561"/>
            <a:ext cx="335400" cy="0"/>
          </a:xfrm>
          <a:prstGeom prst="straightConnector1">
            <a:avLst/>
          </a:prstGeom>
          <a:noFill/>
          <a:ln w="9525" cap="flat" cmpd="sng">
            <a:solidFill>
              <a:schemeClr val="dk1"/>
            </a:solidFill>
            <a:prstDash val="solid"/>
            <a:round/>
            <a:headEnd type="none" w="med" len="med"/>
            <a:tailEnd type="diamond" w="med" len="med"/>
          </a:ln>
        </p:spPr>
      </p:cxnSp>
      <p:sp>
        <p:nvSpPr>
          <p:cNvPr id="15" name="Rectángulo 14">
            <a:extLst>
              <a:ext uri="{FF2B5EF4-FFF2-40B4-BE49-F238E27FC236}">
                <a16:creationId xmlns:a16="http://schemas.microsoft.com/office/drawing/2014/main" id="{18C68AFD-37B8-428D-BF5D-1807654B106C}"/>
              </a:ext>
            </a:extLst>
          </p:cNvPr>
          <p:cNvSpPr/>
          <p:nvPr/>
        </p:nvSpPr>
        <p:spPr>
          <a:xfrm>
            <a:off x="7230023" y="4182899"/>
            <a:ext cx="776714" cy="285656"/>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cxnSp>
        <p:nvCxnSpPr>
          <p:cNvPr id="24" name="Google Shape;813;p40">
            <a:extLst>
              <a:ext uri="{FF2B5EF4-FFF2-40B4-BE49-F238E27FC236}">
                <a16:creationId xmlns:a16="http://schemas.microsoft.com/office/drawing/2014/main" id="{6DF0D959-927B-4407-89E9-691F8C40525A}"/>
              </a:ext>
            </a:extLst>
          </p:cNvPr>
          <p:cNvCxnSpPr/>
          <p:nvPr/>
        </p:nvCxnSpPr>
        <p:spPr>
          <a:xfrm>
            <a:off x="8006737" y="4353018"/>
            <a:ext cx="335400" cy="0"/>
          </a:xfrm>
          <a:prstGeom prst="straightConnector1">
            <a:avLst/>
          </a:prstGeom>
          <a:noFill/>
          <a:ln w="9525" cap="flat" cmpd="sng">
            <a:solidFill>
              <a:schemeClr val="dk1"/>
            </a:solidFill>
            <a:prstDash val="solid"/>
            <a:round/>
            <a:headEnd type="none" w="med" len="med"/>
            <a:tailEnd type="diamond" w="med" len="med"/>
          </a:ln>
        </p:spPr>
      </p:cxnSp>
      <p:sp>
        <p:nvSpPr>
          <p:cNvPr id="25" name="CuadroTexto 24">
            <a:extLst>
              <a:ext uri="{FF2B5EF4-FFF2-40B4-BE49-F238E27FC236}">
                <a16:creationId xmlns:a16="http://schemas.microsoft.com/office/drawing/2014/main" id="{D8177C50-AE0D-4E72-A529-982C443CC75F}"/>
              </a:ext>
            </a:extLst>
          </p:cNvPr>
          <p:cNvSpPr txBox="1"/>
          <p:nvPr/>
        </p:nvSpPr>
        <p:spPr>
          <a:xfrm>
            <a:off x="8390980" y="3991504"/>
            <a:ext cx="3452987" cy="954107"/>
          </a:xfrm>
          <a:prstGeom prst="rect">
            <a:avLst/>
          </a:prstGeom>
          <a:noFill/>
        </p:spPr>
        <p:txBody>
          <a:bodyPr wrap="square" rtlCol="0">
            <a:spAutoFit/>
          </a:bodyPr>
          <a:lstStyle/>
          <a:p>
            <a:pPr lvl="0" algn="just"/>
            <a:r>
              <a:rPr lang="es-MX" sz="14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Identificación del id para las clases a evaluar.</a:t>
            </a:r>
          </a:p>
          <a:p>
            <a:pPr lvl="0" algn="just"/>
            <a:r>
              <a:rPr lang="es-MX" sz="14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30: Toyota</a:t>
            </a:r>
          </a:p>
          <a:p>
            <a:pPr lvl="0" algn="just"/>
            <a:r>
              <a:rPr lang="es-MX" sz="14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5: Chevrolet</a:t>
            </a:r>
          </a:p>
          <a:p>
            <a:pPr lvl="0" algn="just"/>
            <a:r>
              <a:rPr lang="es-MX" sz="14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11: </a:t>
            </a:r>
            <a:r>
              <a:rPr lang="es-MX" sz="1400" dirty="0" err="1">
                <a:solidFill>
                  <a:schemeClr val="dk1"/>
                </a:solidFill>
                <a:latin typeface="Times New Roman" panose="02020603050405020304" pitchFamily="18" charset="0"/>
                <a:ea typeface="Noto Serif Ethiopic"/>
                <a:cs typeface="Times New Roman" panose="02020603050405020304" pitchFamily="18" charset="0"/>
                <a:sym typeface="Noto Serif Ethiopic"/>
              </a:rPr>
              <a:t>onix</a:t>
            </a:r>
            <a:endParaRPr lang="es-MX" sz="1400" dirty="0">
              <a:solidFill>
                <a:schemeClr val="dk1"/>
              </a:solidFill>
              <a:latin typeface="Times New Roman" panose="02020603050405020304" pitchFamily="18" charset="0"/>
              <a:ea typeface="Noto Serif Ethiopic"/>
              <a:cs typeface="Times New Roman" panose="02020603050405020304" pitchFamily="18" charset="0"/>
              <a:sym typeface="Noto Serif Ethiopic"/>
            </a:endParaRPr>
          </a:p>
        </p:txBody>
      </p:sp>
      <p:cxnSp>
        <p:nvCxnSpPr>
          <p:cNvPr id="26" name="Google Shape;813;p40">
            <a:extLst>
              <a:ext uri="{FF2B5EF4-FFF2-40B4-BE49-F238E27FC236}">
                <a16:creationId xmlns:a16="http://schemas.microsoft.com/office/drawing/2014/main" id="{1737CC80-99FA-43E1-9CE7-BD834B086F8B}"/>
              </a:ext>
            </a:extLst>
          </p:cNvPr>
          <p:cNvCxnSpPr/>
          <p:nvPr/>
        </p:nvCxnSpPr>
        <p:spPr>
          <a:xfrm>
            <a:off x="6241138" y="1678715"/>
            <a:ext cx="335400" cy="0"/>
          </a:xfrm>
          <a:prstGeom prst="straightConnector1">
            <a:avLst/>
          </a:prstGeom>
          <a:noFill/>
          <a:ln w="9525" cap="flat" cmpd="sng">
            <a:solidFill>
              <a:schemeClr val="dk1"/>
            </a:solidFill>
            <a:prstDash val="solid"/>
            <a:round/>
            <a:headEnd type="none" w="med" len="med"/>
            <a:tailEnd type="diamond" w="med" len="med"/>
          </a:ln>
        </p:spPr>
      </p:cxnSp>
      <p:sp>
        <p:nvSpPr>
          <p:cNvPr id="27" name="CuadroTexto 26">
            <a:extLst>
              <a:ext uri="{FF2B5EF4-FFF2-40B4-BE49-F238E27FC236}">
                <a16:creationId xmlns:a16="http://schemas.microsoft.com/office/drawing/2014/main" id="{087214C3-D127-40D5-988C-67D3C781806F}"/>
              </a:ext>
            </a:extLst>
          </p:cNvPr>
          <p:cNvSpPr txBox="1"/>
          <p:nvPr/>
        </p:nvSpPr>
        <p:spPr>
          <a:xfrm>
            <a:off x="6658830" y="1427323"/>
            <a:ext cx="3452987" cy="738664"/>
          </a:xfrm>
          <a:prstGeom prst="rect">
            <a:avLst/>
          </a:prstGeom>
          <a:noFill/>
        </p:spPr>
        <p:txBody>
          <a:bodyPr wrap="square" rtlCol="0">
            <a:spAutoFit/>
          </a:bodyPr>
          <a:lstStyle/>
          <a:p>
            <a:pPr lvl="0" algn="just"/>
            <a:r>
              <a:rPr lang="es-MX" sz="14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Tenga en cuenta que se está utilizando el conjunto de datos para la evaluación de las marcas Chevrolet y Toyota.</a:t>
            </a:r>
          </a:p>
        </p:txBody>
      </p:sp>
      <p:cxnSp>
        <p:nvCxnSpPr>
          <p:cNvPr id="19" name="Google Shape;813;p40">
            <a:extLst>
              <a:ext uri="{FF2B5EF4-FFF2-40B4-BE49-F238E27FC236}">
                <a16:creationId xmlns:a16="http://schemas.microsoft.com/office/drawing/2014/main" id="{B82AC357-CF5D-4B6E-8FDB-0C63A65AF533}"/>
              </a:ext>
            </a:extLst>
          </p:cNvPr>
          <p:cNvCxnSpPr/>
          <p:nvPr/>
        </p:nvCxnSpPr>
        <p:spPr>
          <a:xfrm>
            <a:off x="10152515" y="1655251"/>
            <a:ext cx="335400" cy="0"/>
          </a:xfrm>
          <a:prstGeom prst="straightConnector1">
            <a:avLst/>
          </a:prstGeom>
          <a:noFill/>
          <a:ln w="9525" cap="flat" cmpd="sng">
            <a:solidFill>
              <a:schemeClr val="dk1"/>
            </a:solidFill>
            <a:prstDash val="solid"/>
            <a:round/>
            <a:headEnd type="none" w="med" len="med"/>
            <a:tailEnd type="diamond" w="med" len="med"/>
          </a:ln>
        </p:spPr>
      </p:cxnSp>
      <p:pic>
        <p:nvPicPr>
          <p:cNvPr id="21" name="Imagen 20">
            <a:extLst>
              <a:ext uri="{FF2B5EF4-FFF2-40B4-BE49-F238E27FC236}">
                <a16:creationId xmlns:a16="http://schemas.microsoft.com/office/drawing/2014/main" id="{6D07035D-C156-42EE-B54E-F70E16182D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059830">
            <a:off x="10667159" y="1833972"/>
            <a:ext cx="710304" cy="339348"/>
          </a:xfrm>
          <a:prstGeom prst="rect">
            <a:avLst/>
          </a:prstGeom>
        </p:spPr>
      </p:pic>
      <p:sp>
        <p:nvSpPr>
          <p:cNvPr id="4" name="Rectángulo 3">
            <a:extLst>
              <a:ext uri="{FF2B5EF4-FFF2-40B4-BE49-F238E27FC236}">
                <a16:creationId xmlns:a16="http://schemas.microsoft.com/office/drawing/2014/main" id="{873F30F4-947C-4087-B89B-97A0D59D1C72}"/>
              </a:ext>
            </a:extLst>
          </p:cNvPr>
          <p:cNvSpPr/>
          <p:nvPr/>
        </p:nvSpPr>
        <p:spPr>
          <a:xfrm>
            <a:off x="988328" y="1650383"/>
            <a:ext cx="773237" cy="209121"/>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29" name="CuadroTexto 28">
            <a:extLst>
              <a:ext uri="{FF2B5EF4-FFF2-40B4-BE49-F238E27FC236}">
                <a16:creationId xmlns:a16="http://schemas.microsoft.com/office/drawing/2014/main" id="{DBC3802B-5981-4225-82B0-93C66C21006D}"/>
              </a:ext>
            </a:extLst>
          </p:cNvPr>
          <p:cNvSpPr txBox="1"/>
          <p:nvPr/>
        </p:nvSpPr>
        <p:spPr>
          <a:xfrm>
            <a:off x="6658830" y="5108131"/>
            <a:ext cx="5294706" cy="954107"/>
          </a:xfrm>
          <a:prstGeom prst="rect">
            <a:avLst/>
          </a:prstGeom>
          <a:noFill/>
        </p:spPr>
        <p:txBody>
          <a:bodyPr wrap="square" rtlCol="0">
            <a:spAutoFit/>
          </a:bodyPr>
          <a:lstStyle/>
          <a:p>
            <a:pPr lvl="0" algn="just"/>
            <a:r>
              <a:rPr lang="es-MX" sz="14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Si desea predecir otras marcas y/o modelos, debe incluir el identificador correspondiente en la lista [&lt;</a:t>
            </a:r>
            <a:r>
              <a:rPr lang="es-MX" sz="1400" dirty="0" err="1">
                <a:solidFill>
                  <a:schemeClr val="dk1"/>
                </a:solidFill>
                <a:latin typeface="Times New Roman" panose="02020603050405020304" pitchFamily="18" charset="0"/>
                <a:ea typeface="Noto Serif Ethiopic"/>
                <a:cs typeface="Times New Roman" panose="02020603050405020304" pitchFamily="18" charset="0"/>
                <a:sym typeface="Noto Serif Ethiopic"/>
              </a:rPr>
              <a:t>id_marca</a:t>
            </a:r>
            <a:r>
              <a:rPr lang="es-MX" sz="14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&gt;]. Sin embargo, si su intención es utilizar todas las clases disponibles, deberá asignar al valor del parámetro el número total de marcas, representado por (</a:t>
            </a:r>
            <a:r>
              <a:rPr lang="es-MX" sz="1400" dirty="0" err="1">
                <a:solidFill>
                  <a:schemeClr val="dk1"/>
                </a:solidFill>
                <a:latin typeface="Times New Roman" panose="02020603050405020304" pitchFamily="18" charset="0"/>
                <a:ea typeface="Noto Serif Ethiopic"/>
                <a:cs typeface="Times New Roman" panose="02020603050405020304" pitchFamily="18" charset="0"/>
                <a:sym typeface="Noto Serif Ethiopic"/>
              </a:rPr>
              <a:t>nc</a:t>
            </a:r>
            <a:r>
              <a:rPr lang="es-MX" sz="1400" dirty="0">
                <a:solidFill>
                  <a:schemeClr val="dk1"/>
                </a:solidFill>
                <a:latin typeface="Times New Roman" panose="02020603050405020304" pitchFamily="18" charset="0"/>
                <a:ea typeface="Noto Serif Ethiopic"/>
                <a:cs typeface="Times New Roman" panose="02020603050405020304" pitchFamily="18" charset="0"/>
                <a:sym typeface="Noto Serif Ethiopic"/>
              </a:rPr>
              <a:t>).</a:t>
            </a:r>
          </a:p>
        </p:txBody>
      </p:sp>
      <p:pic>
        <p:nvPicPr>
          <p:cNvPr id="30" name="Imagen 29">
            <a:extLst>
              <a:ext uri="{FF2B5EF4-FFF2-40B4-BE49-F238E27FC236}">
                <a16:creationId xmlns:a16="http://schemas.microsoft.com/office/drawing/2014/main" id="{192910E6-78F8-476F-963B-6E1BB0725BDF}"/>
              </a:ext>
            </a:extLst>
          </p:cNvPr>
          <p:cNvPicPr>
            <a:picLocks noChangeAspect="1"/>
          </p:cNvPicPr>
          <p:nvPr/>
        </p:nvPicPr>
        <p:blipFill rotWithShape="1">
          <a:blip r:embed="rId5"/>
          <a:srcRect r="84738" b="67957"/>
          <a:stretch/>
        </p:blipFill>
        <p:spPr>
          <a:xfrm>
            <a:off x="8049656" y="6242270"/>
            <a:ext cx="671334" cy="236688"/>
          </a:xfrm>
          <a:prstGeom prst="rect">
            <a:avLst/>
          </a:prstGeom>
        </p:spPr>
      </p:pic>
      <p:pic>
        <p:nvPicPr>
          <p:cNvPr id="8" name="Imagen 7">
            <a:extLst>
              <a:ext uri="{FF2B5EF4-FFF2-40B4-BE49-F238E27FC236}">
                <a16:creationId xmlns:a16="http://schemas.microsoft.com/office/drawing/2014/main" id="{AADFC6E8-11D6-46E3-A696-A5D3C3685F82}"/>
              </a:ext>
            </a:extLst>
          </p:cNvPr>
          <p:cNvPicPr>
            <a:picLocks noChangeAspect="1"/>
          </p:cNvPicPr>
          <p:nvPr/>
        </p:nvPicPr>
        <p:blipFill>
          <a:blip r:embed="rId10"/>
          <a:stretch>
            <a:fillRect/>
          </a:stretch>
        </p:blipFill>
        <p:spPr>
          <a:xfrm>
            <a:off x="9434266" y="6242270"/>
            <a:ext cx="885949" cy="228632"/>
          </a:xfrm>
          <a:prstGeom prst="rect">
            <a:avLst/>
          </a:prstGeom>
        </p:spPr>
      </p:pic>
      <p:pic>
        <p:nvPicPr>
          <p:cNvPr id="31" name="Picture 2" descr=" ">
            <a:extLst>
              <a:ext uri="{FF2B5EF4-FFF2-40B4-BE49-F238E27FC236}">
                <a16:creationId xmlns:a16="http://schemas.microsoft.com/office/drawing/2014/main" id="{C227A44A-BAD2-40BF-8151-F7A6446C7C3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38313" y="6224838"/>
            <a:ext cx="278629" cy="27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412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59E52FD-86CB-409D-85FF-CCAAE94C0E7D}"/>
              </a:ext>
            </a:extLst>
          </p:cNvPr>
          <p:cNvSpPr txBox="1">
            <a:spLocks/>
          </p:cNvSpPr>
          <p:nvPr/>
        </p:nvSpPr>
        <p:spPr>
          <a:xfrm>
            <a:off x="927100" y="27662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600" b="0" i="0" u="none" strike="noStrike" kern="1200" cap="none" spc="0" normalizeH="0" baseline="0" noProof="0" dirty="0">
                <a:ln>
                  <a:noFill/>
                </a:ln>
                <a:solidFill>
                  <a:prstClr val="black"/>
                </a:solidFill>
                <a:effectLst/>
                <a:uLnTx/>
                <a:uFillTx/>
                <a:latin typeface="Bahnschrift Light" panose="020B0502040204020203" pitchFamily="34" charset="0"/>
                <a:ea typeface="+mj-ea"/>
                <a:cs typeface="+mj-cs"/>
              </a:rPr>
              <a:t>Despliegue del proyecto: Modos de tarea YOLOv8 | Predicción en: SRCV3</a:t>
            </a:r>
          </a:p>
        </p:txBody>
      </p:sp>
      <p:sp>
        <p:nvSpPr>
          <p:cNvPr id="3" name="CuadroTexto 2">
            <a:extLst>
              <a:ext uri="{FF2B5EF4-FFF2-40B4-BE49-F238E27FC236}">
                <a16:creationId xmlns:a16="http://schemas.microsoft.com/office/drawing/2014/main" id="{EDF9077F-E280-42F8-849A-25A1D86693AB}"/>
              </a:ext>
            </a:extLst>
          </p:cNvPr>
          <p:cNvSpPr txBox="1"/>
          <p:nvPr/>
        </p:nvSpPr>
        <p:spPr>
          <a:xfrm>
            <a:off x="2863476" y="4933174"/>
            <a:ext cx="6669741" cy="646331"/>
          </a:xfrm>
          <a:prstGeom prst="rect">
            <a:avLst/>
          </a:prstGeom>
          <a:noFill/>
        </p:spPr>
        <p:txBody>
          <a:bodyPr wrap="square" rtlCol="0">
            <a:spAutoFit/>
          </a:bodyPr>
          <a:lstStyle/>
          <a:p>
            <a:pPr lvl="0" algn="just">
              <a:defRPr/>
            </a:pPr>
            <a:r>
              <a:rPr lang="es-MX" sz="1200" dirty="0">
                <a:solidFill>
                  <a:prstClr val="black"/>
                </a:solidFill>
                <a:latin typeface="Times New Roman" panose="02020603050405020304" pitchFamily="18" charset="0"/>
                <a:cs typeface="Times New Roman" panose="02020603050405020304" pitchFamily="18" charset="0"/>
              </a:rPr>
              <a:t>Para la tarea de predicción, se recomienda utilizar una de las versiones más potentes (l ó x) del modelo original YOLO para la detección de automóviles. Si es necesario, ejecute nuevamente la función que facilita el acceso al modelo original, como se indica en la Diapositiva Número 13.</a:t>
            </a:r>
            <a:endParaRPr kumimoji="0" lang="es-CO"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5" name="Picture 2" descr="Warning Generic Flat icon">
            <a:extLst>
              <a:ext uri="{FF2B5EF4-FFF2-40B4-BE49-F238E27FC236}">
                <a16:creationId xmlns:a16="http://schemas.microsoft.com/office/drawing/2014/main" id="{FB849176-2771-490B-B1B1-FF38019EE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180" y="5124706"/>
            <a:ext cx="275206" cy="27520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1693EC75-7012-4F6D-8695-95518A169967}"/>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Tree>
    <p:extLst>
      <p:ext uri="{BB962C8B-B14F-4D97-AF65-F5344CB8AC3E}">
        <p14:creationId xmlns:p14="http://schemas.microsoft.com/office/powerpoint/2010/main" val="2940678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C5C1884-A3EC-487E-B25B-7847B2346F31}"/>
              </a:ext>
            </a:extLst>
          </p:cNvPr>
          <p:cNvPicPr>
            <a:picLocks noChangeAspect="1"/>
          </p:cNvPicPr>
          <p:nvPr/>
        </p:nvPicPr>
        <p:blipFill>
          <a:blip r:embed="rId2"/>
          <a:stretch>
            <a:fillRect/>
          </a:stretch>
        </p:blipFill>
        <p:spPr>
          <a:xfrm>
            <a:off x="583570" y="1331337"/>
            <a:ext cx="4283733" cy="2479591"/>
          </a:xfrm>
          <a:prstGeom prst="rect">
            <a:avLst/>
          </a:prstGeom>
        </p:spPr>
      </p:pic>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BD5E361-D384-4C7F-AD57-3257F5528C75}"/>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11" name="Imagen 10">
            <a:extLst>
              <a:ext uri="{FF2B5EF4-FFF2-40B4-BE49-F238E27FC236}">
                <a16:creationId xmlns:a16="http://schemas.microsoft.com/office/drawing/2014/main" id="{164594BF-AD09-42CB-AB08-4A5EB934D979}"/>
              </a:ext>
            </a:extLst>
          </p:cNvPr>
          <p:cNvPicPr>
            <a:picLocks noChangeAspect="1"/>
          </p:cNvPicPr>
          <p:nvPr/>
        </p:nvPicPr>
        <p:blipFill>
          <a:blip r:embed="rId4"/>
          <a:stretch>
            <a:fillRect/>
          </a:stretch>
        </p:blipFill>
        <p:spPr>
          <a:xfrm>
            <a:off x="10412732" y="2472270"/>
            <a:ext cx="1105054" cy="409632"/>
          </a:xfrm>
          <a:prstGeom prst="rect">
            <a:avLst/>
          </a:prstGeom>
        </p:spPr>
      </p:pic>
      <p:sp>
        <p:nvSpPr>
          <p:cNvPr id="15" name="CuadroTexto 14">
            <a:extLst>
              <a:ext uri="{FF2B5EF4-FFF2-40B4-BE49-F238E27FC236}">
                <a16:creationId xmlns:a16="http://schemas.microsoft.com/office/drawing/2014/main" id="{EAF6FE1B-2372-481B-BFAA-D6546C5901BB}"/>
              </a:ext>
            </a:extLst>
          </p:cNvPr>
          <p:cNvSpPr txBox="1"/>
          <p:nvPr/>
        </p:nvSpPr>
        <p:spPr>
          <a:xfrm>
            <a:off x="5148320" y="2449820"/>
            <a:ext cx="479973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Proporcione las imágenes que utilizará el modo de predicción en la carpeta "../../</a:t>
            </a:r>
            <a:r>
              <a:rPr kumimoji="0" lang="es-CO"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proyecto_yolo</a:t>
            </a:r>
            <a:r>
              <a:rPr kumimoji="0" lang="es-CO"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s-CO"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src</a:t>
            </a:r>
            <a:r>
              <a:rPr kumimoji="0" lang="es-CO"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s-CO"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assets</a:t>
            </a:r>
            <a:r>
              <a:rPr kumimoji="0" lang="es-CO"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cxnSp>
        <p:nvCxnSpPr>
          <p:cNvPr id="10" name="Google Shape;813;p40">
            <a:extLst>
              <a:ext uri="{FF2B5EF4-FFF2-40B4-BE49-F238E27FC236}">
                <a16:creationId xmlns:a16="http://schemas.microsoft.com/office/drawing/2014/main" id="{2950B8BF-6E65-4FEC-BCAE-6906CA4320AE}"/>
              </a:ext>
            </a:extLst>
          </p:cNvPr>
          <p:cNvCxnSpPr/>
          <p:nvPr/>
        </p:nvCxnSpPr>
        <p:spPr>
          <a:xfrm>
            <a:off x="9910863" y="2688799"/>
            <a:ext cx="335400" cy="0"/>
          </a:xfrm>
          <a:prstGeom prst="straightConnector1">
            <a:avLst/>
          </a:prstGeom>
          <a:noFill/>
          <a:ln w="9525" cap="flat" cmpd="sng">
            <a:solidFill>
              <a:schemeClr val="dk1"/>
            </a:solidFill>
            <a:prstDash val="solid"/>
            <a:round/>
            <a:headEnd type="none" w="med" len="med"/>
            <a:tailEnd type="diamond" w="med" len="med"/>
          </a:ln>
        </p:spPr>
      </p:cxnSp>
      <p:cxnSp>
        <p:nvCxnSpPr>
          <p:cNvPr id="13" name="Google Shape;813;p40">
            <a:extLst>
              <a:ext uri="{FF2B5EF4-FFF2-40B4-BE49-F238E27FC236}">
                <a16:creationId xmlns:a16="http://schemas.microsoft.com/office/drawing/2014/main" id="{6EE7C6B6-4471-403E-96DA-7277296132A0}"/>
              </a:ext>
            </a:extLst>
          </p:cNvPr>
          <p:cNvCxnSpPr/>
          <p:nvPr/>
        </p:nvCxnSpPr>
        <p:spPr>
          <a:xfrm>
            <a:off x="4775731" y="2677086"/>
            <a:ext cx="335400" cy="0"/>
          </a:xfrm>
          <a:prstGeom prst="straightConnector1">
            <a:avLst/>
          </a:prstGeom>
          <a:noFill/>
          <a:ln w="9525" cap="flat" cmpd="sng">
            <a:solidFill>
              <a:schemeClr val="dk1"/>
            </a:solidFill>
            <a:prstDash val="solid"/>
            <a:round/>
            <a:headEnd type="none" w="med" len="med"/>
            <a:tailEnd type="diamond" w="med" len="med"/>
          </a:ln>
        </p:spPr>
      </p:cxnSp>
      <p:pic>
        <p:nvPicPr>
          <p:cNvPr id="16" name="Imagen 15">
            <a:extLst>
              <a:ext uri="{FF2B5EF4-FFF2-40B4-BE49-F238E27FC236}">
                <a16:creationId xmlns:a16="http://schemas.microsoft.com/office/drawing/2014/main" id="{B0B08A2B-7E56-4517-A1A7-A831467D9201}"/>
              </a:ext>
            </a:extLst>
          </p:cNvPr>
          <p:cNvPicPr>
            <a:picLocks noChangeAspect="1"/>
          </p:cNvPicPr>
          <p:nvPr/>
        </p:nvPicPr>
        <p:blipFill>
          <a:blip r:embed="rId5"/>
          <a:stretch>
            <a:fillRect/>
          </a:stretch>
        </p:blipFill>
        <p:spPr>
          <a:xfrm>
            <a:off x="583570" y="4952922"/>
            <a:ext cx="6965461" cy="989297"/>
          </a:xfrm>
          <a:prstGeom prst="rect">
            <a:avLst/>
          </a:prstGeom>
        </p:spPr>
      </p:pic>
      <p:pic>
        <p:nvPicPr>
          <p:cNvPr id="17" name="Imagen 16">
            <a:extLst>
              <a:ext uri="{FF2B5EF4-FFF2-40B4-BE49-F238E27FC236}">
                <a16:creationId xmlns:a16="http://schemas.microsoft.com/office/drawing/2014/main" id="{386890AA-CCAA-4BDE-822D-C5FDA09683F9}"/>
              </a:ext>
            </a:extLst>
          </p:cNvPr>
          <p:cNvPicPr>
            <a:picLocks noChangeAspect="1"/>
          </p:cNvPicPr>
          <p:nvPr/>
        </p:nvPicPr>
        <p:blipFill>
          <a:blip r:embed="rId6"/>
          <a:stretch>
            <a:fillRect/>
          </a:stretch>
        </p:blipFill>
        <p:spPr>
          <a:xfrm>
            <a:off x="583570" y="3920998"/>
            <a:ext cx="6012279" cy="371774"/>
          </a:xfrm>
          <a:prstGeom prst="rect">
            <a:avLst/>
          </a:prstGeom>
        </p:spPr>
      </p:pic>
      <p:pic>
        <p:nvPicPr>
          <p:cNvPr id="18" name="Imagen 17">
            <a:extLst>
              <a:ext uri="{FF2B5EF4-FFF2-40B4-BE49-F238E27FC236}">
                <a16:creationId xmlns:a16="http://schemas.microsoft.com/office/drawing/2014/main" id="{07403E8C-CEA7-484D-ADA4-8D976FB2D1C0}"/>
              </a:ext>
            </a:extLst>
          </p:cNvPr>
          <p:cNvPicPr>
            <a:picLocks noChangeAspect="1"/>
          </p:cNvPicPr>
          <p:nvPr/>
        </p:nvPicPr>
        <p:blipFill>
          <a:blip r:embed="rId7"/>
          <a:stretch>
            <a:fillRect/>
          </a:stretch>
        </p:blipFill>
        <p:spPr>
          <a:xfrm>
            <a:off x="7644945" y="4295708"/>
            <a:ext cx="828791" cy="371527"/>
          </a:xfrm>
          <a:prstGeom prst="rect">
            <a:avLst/>
          </a:prstGeom>
        </p:spPr>
      </p:pic>
      <p:pic>
        <p:nvPicPr>
          <p:cNvPr id="19" name="Imagen 18">
            <a:extLst>
              <a:ext uri="{FF2B5EF4-FFF2-40B4-BE49-F238E27FC236}">
                <a16:creationId xmlns:a16="http://schemas.microsoft.com/office/drawing/2014/main" id="{C035117B-5C73-4C39-ACF4-F1BAD5A3B6F5}"/>
              </a:ext>
            </a:extLst>
          </p:cNvPr>
          <p:cNvPicPr>
            <a:picLocks noChangeAspect="1"/>
          </p:cNvPicPr>
          <p:nvPr/>
        </p:nvPicPr>
        <p:blipFill>
          <a:blip r:embed="rId8"/>
          <a:stretch>
            <a:fillRect/>
          </a:stretch>
        </p:blipFill>
        <p:spPr>
          <a:xfrm>
            <a:off x="7607756" y="3575959"/>
            <a:ext cx="903170" cy="285813"/>
          </a:xfrm>
          <a:prstGeom prst="rect">
            <a:avLst/>
          </a:prstGeom>
        </p:spPr>
      </p:pic>
      <p:cxnSp>
        <p:nvCxnSpPr>
          <p:cNvPr id="21" name="Google Shape;123;p17">
            <a:extLst>
              <a:ext uri="{FF2B5EF4-FFF2-40B4-BE49-F238E27FC236}">
                <a16:creationId xmlns:a16="http://schemas.microsoft.com/office/drawing/2014/main" id="{1568F8A3-A532-4B92-A4CC-3987E83A93BC}"/>
              </a:ext>
            </a:extLst>
          </p:cNvPr>
          <p:cNvCxnSpPr/>
          <p:nvPr/>
        </p:nvCxnSpPr>
        <p:spPr>
          <a:xfrm rot="10800000" flipH="1">
            <a:off x="6595849" y="3726672"/>
            <a:ext cx="828600" cy="377400"/>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22" name="Google Shape;124;p17">
            <a:extLst>
              <a:ext uri="{FF2B5EF4-FFF2-40B4-BE49-F238E27FC236}">
                <a16:creationId xmlns:a16="http://schemas.microsoft.com/office/drawing/2014/main" id="{7290EE09-92F4-4537-B184-78ED1323AAB1}"/>
              </a:ext>
            </a:extLst>
          </p:cNvPr>
          <p:cNvCxnSpPr/>
          <p:nvPr/>
        </p:nvCxnSpPr>
        <p:spPr>
          <a:xfrm>
            <a:off x="6595849" y="4104072"/>
            <a:ext cx="828600" cy="377400"/>
          </a:xfrm>
          <a:prstGeom prst="bentConnector3">
            <a:avLst>
              <a:gd name="adj1" fmla="val 50000"/>
            </a:avLst>
          </a:prstGeom>
          <a:noFill/>
          <a:ln w="9525" cap="flat" cmpd="sng">
            <a:solidFill>
              <a:schemeClr val="dk1"/>
            </a:solidFill>
            <a:prstDash val="solid"/>
            <a:round/>
            <a:headEnd type="none" w="med" len="med"/>
            <a:tailEnd type="diamond" w="med" len="med"/>
          </a:ln>
        </p:spPr>
      </p:cxnSp>
      <p:sp>
        <p:nvSpPr>
          <p:cNvPr id="3" name="Rectángulo 2">
            <a:extLst>
              <a:ext uri="{FF2B5EF4-FFF2-40B4-BE49-F238E27FC236}">
                <a16:creationId xmlns:a16="http://schemas.microsoft.com/office/drawing/2014/main" id="{E8A1873D-70A5-421B-88D2-646BF5867F15}"/>
              </a:ext>
            </a:extLst>
          </p:cNvPr>
          <p:cNvSpPr/>
          <p:nvPr/>
        </p:nvSpPr>
        <p:spPr>
          <a:xfrm>
            <a:off x="5864367" y="5427422"/>
            <a:ext cx="564778" cy="20769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3" name="Imagen 22">
            <a:extLst>
              <a:ext uri="{FF2B5EF4-FFF2-40B4-BE49-F238E27FC236}">
                <a16:creationId xmlns:a16="http://schemas.microsoft.com/office/drawing/2014/main" id="{5C33DFEE-C902-4813-8F91-1B494718B2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596286" flipV="1">
            <a:off x="6486111" y="4775132"/>
            <a:ext cx="1269812" cy="665023"/>
          </a:xfrm>
          <a:prstGeom prst="rect">
            <a:avLst/>
          </a:prstGeom>
        </p:spPr>
      </p:pic>
      <p:sp>
        <p:nvSpPr>
          <p:cNvPr id="25" name="CuadroTexto 24">
            <a:extLst>
              <a:ext uri="{FF2B5EF4-FFF2-40B4-BE49-F238E27FC236}">
                <a16:creationId xmlns:a16="http://schemas.microsoft.com/office/drawing/2014/main" id="{6D2A3F80-9A35-4BCA-AC3D-52CFAC6100CB}"/>
              </a:ext>
            </a:extLst>
          </p:cNvPr>
          <p:cNvSpPr txBox="1"/>
          <p:nvPr/>
        </p:nvSpPr>
        <p:spPr>
          <a:xfrm>
            <a:off x="8906865" y="3086584"/>
            <a:ext cx="2847151"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Puedes establecer un valor general de confianza para todas las clases cambiando el valor de “CONF” en donde se muestra la descripción del </a:t>
            </a:r>
            <a:r>
              <a:rPr kumimoji="0" lang="es-CO"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hiperparámetro</a:t>
            </a:r>
            <a:r>
              <a:rPr kumimoji="0" lang="es-CO"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24" name="Elipse 23">
            <a:extLst>
              <a:ext uri="{FF2B5EF4-FFF2-40B4-BE49-F238E27FC236}">
                <a16:creationId xmlns:a16="http://schemas.microsoft.com/office/drawing/2014/main" id="{BBEB37A7-5D40-49AE-A7E8-CFCAF922CC66}"/>
              </a:ext>
            </a:extLst>
          </p:cNvPr>
          <p:cNvSpPr/>
          <p:nvPr/>
        </p:nvSpPr>
        <p:spPr>
          <a:xfrm>
            <a:off x="7328601" y="3337816"/>
            <a:ext cx="1465507" cy="1479963"/>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CuadroTexto 27">
            <a:extLst>
              <a:ext uri="{FF2B5EF4-FFF2-40B4-BE49-F238E27FC236}">
                <a16:creationId xmlns:a16="http://schemas.microsoft.com/office/drawing/2014/main" id="{30ADBDB7-32E6-4FD5-AC71-D69B79BB9D2C}"/>
              </a:ext>
            </a:extLst>
          </p:cNvPr>
          <p:cNvSpPr txBox="1"/>
          <p:nvPr/>
        </p:nvSpPr>
        <p:spPr>
          <a:xfrm>
            <a:off x="8908919" y="4260363"/>
            <a:ext cx="284715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 puedes configurar el valor de confianza diferente para cada clase.</a:t>
            </a:r>
          </a:p>
        </p:txBody>
      </p:sp>
      <p:cxnSp>
        <p:nvCxnSpPr>
          <p:cNvPr id="29" name="Google Shape;813;p40">
            <a:extLst>
              <a:ext uri="{FF2B5EF4-FFF2-40B4-BE49-F238E27FC236}">
                <a16:creationId xmlns:a16="http://schemas.microsoft.com/office/drawing/2014/main" id="{764CEC55-1FFD-4D12-8C12-1C0ECD045CC4}"/>
              </a:ext>
            </a:extLst>
          </p:cNvPr>
          <p:cNvCxnSpPr/>
          <p:nvPr/>
        </p:nvCxnSpPr>
        <p:spPr>
          <a:xfrm>
            <a:off x="8573519" y="3718033"/>
            <a:ext cx="335400" cy="0"/>
          </a:xfrm>
          <a:prstGeom prst="straightConnector1">
            <a:avLst/>
          </a:prstGeom>
          <a:noFill/>
          <a:ln w="9525" cap="flat" cmpd="sng">
            <a:solidFill>
              <a:schemeClr val="dk1"/>
            </a:solidFill>
            <a:prstDash val="solid"/>
            <a:round/>
            <a:headEnd type="none" w="med" len="med"/>
            <a:tailEnd type="diamond" w="med" len="med"/>
          </a:ln>
        </p:spPr>
      </p:cxnSp>
      <p:cxnSp>
        <p:nvCxnSpPr>
          <p:cNvPr id="30" name="Google Shape;813;p40">
            <a:extLst>
              <a:ext uri="{FF2B5EF4-FFF2-40B4-BE49-F238E27FC236}">
                <a16:creationId xmlns:a16="http://schemas.microsoft.com/office/drawing/2014/main" id="{58B660FE-F7CE-4EA1-9C9A-2037D61DB792}"/>
              </a:ext>
            </a:extLst>
          </p:cNvPr>
          <p:cNvCxnSpPr/>
          <p:nvPr/>
        </p:nvCxnSpPr>
        <p:spPr>
          <a:xfrm>
            <a:off x="8571465" y="4481471"/>
            <a:ext cx="335400" cy="0"/>
          </a:xfrm>
          <a:prstGeom prst="straightConnector1">
            <a:avLst/>
          </a:prstGeom>
          <a:noFill/>
          <a:ln w="9525" cap="flat" cmpd="sng">
            <a:solidFill>
              <a:schemeClr val="dk1"/>
            </a:solidFill>
            <a:prstDash val="solid"/>
            <a:round/>
            <a:headEnd type="none" w="med" len="med"/>
            <a:tailEnd type="diamond" w="med" len="med"/>
          </a:ln>
        </p:spPr>
      </p:cxnSp>
      <p:sp>
        <p:nvSpPr>
          <p:cNvPr id="34" name="CuadroTexto 33">
            <a:extLst>
              <a:ext uri="{FF2B5EF4-FFF2-40B4-BE49-F238E27FC236}">
                <a16:creationId xmlns:a16="http://schemas.microsoft.com/office/drawing/2014/main" id="{766D05BB-236E-4E50-AA00-0DC67ABCAE68}"/>
              </a:ext>
            </a:extLst>
          </p:cNvPr>
          <p:cNvSpPr txBox="1"/>
          <p:nvPr/>
        </p:nvSpPr>
        <p:spPr>
          <a:xfrm>
            <a:off x="7639687" y="5215563"/>
            <a:ext cx="390659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Representa en este apartado alguna de las dos opciones. </a:t>
            </a:r>
          </a:p>
        </p:txBody>
      </p:sp>
      <p:pic>
        <p:nvPicPr>
          <p:cNvPr id="1030" name="Picture 6" descr="Restar | Icono Gratis">
            <a:extLst>
              <a:ext uri="{FF2B5EF4-FFF2-40B4-BE49-F238E27FC236}">
                <a16:creationId xmlns:a16="http://schemas.microsoft.com/office/drawing/2014/main" id="{F8E2FA6E-E40C-41B3-AFB0-8B7AC1184F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677" y="3887452"/>
            <a:ext cx="380690" cy="38069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Restar | Icono Gratis">
            <a:extLst>
              <a:ext uri="{FF2B5EF4-FFF2-40B4-BE49-F238E27FC236}">
                <a16:creationId xmlns:a16="http://schemas.microsoft.com/office/drawing/2014/main" id="{8163859B-948D-48F6-8BEF-D7ED599747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7756" y="3718033"/>
            <a:ext cx="903170" cy="380690"/>
          </a:xfrm>
          <a:prstGeom prst="rect">
            <a:avLst/>
          </a:prstGeom>
          <a:noFill/>
          <a:extLst>
            <a:ext uri="{909E8E84-426E-40DD-AFC4-6F175D3DCCD1}">
              <a14:hiddenFill xmlns:a14="http://schemas.microsoft.com/office/drawing/2010/main">
                <a:solidFill>
                  <a:srgbClr val="FFFFFF"/>
                </a:solidFill>
              </a14:hiddenFill>
            </a:ext>
          </a:extLst>
        </p:spPr>
      </p:pic>
      <p:sp>
        <p:nvSpPr>
          <p:cNvPr id="26" name="Título 1">
            <a:extLst>
              <a:ext uri="{FF2B5EF4-FFF2-40B4-BE49-F238E27FC236}">
                <a16:creationId xmlns:a16="http://schemas.microsoft.com/office/drawing/2014/main" id="{86DCD519-2A71-49A4-B541-EB57A3AA9412}"/>
              </a:ext>
            </a:extLst>
          </p:cNvPr>
          <p:cNvSpPr txBox="1">
            <a:spLocks/>
          </p:cNvSpPr>
          <p:nvPr/>
        </p:nvSpPr>
        <p:spPr>
          <a:xfrm>
            <a:off x="888956" y="-200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Función de predicción</a:t>
            </a:r>
          </a:p>
        </p:txBody>
      </p:sp>
    </p:spTree>
    <p:extLst>
      <p:ext uri="{BB962C8B-B14F-4D97-AF65-F5344CB8AC3E}">
        <p14:creationId xmlns:p14="http://schemas.microsoft.com/office/powerpoint/2010/main" val="1121703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B962657-0D9B-49DA-BF02-BB2064F732B2}"/>
              </a:ext>
            </a:extLst>
          </p:cNvPr>
          <p:cNvPicPr>
            <a:picLocks noChangeAspect="1"/>
          </p:cNvPicPr>
          <p:nvPr/>
        </p:nvPicPr>
        <p:blipFill>
          <a:blip r:embed="rId2"/>
          <a:stretch>
            <a:fillRect/>
          </a:stretch>
        </p:blipFill>
        <p:spPr>
          <a:xfrm>
            <a:off x="713815" y="1894399"/>
            <a:ext cx="4421643" cy="3069202"/>
          </a:xfrm>
          <a:prstGeom prst="rect">
            <a:avLst/>
          </a:prstGeom>
        </p:spPr>
      </p:pic>
      <p:pic>
        <p:nvPicPr>
          <p:cNvPr id="9" name="Imagen 8">
            <a:extLst>
              <a:ext uri="{FF2B5EF4-FFF2-40B4-BE49-F238E27FC236}">
                <a16:creationId xmlns:a16="http://schemas.microsoft.com/office/drawing/2014/main" id="{DFF1C17E-6CC9-4749-B395-DD120FF6FB4C}"/>
              </a:ext>
            </a:extLst>
          </p:cNvPr>
          <p:cNvPicPr>
            <a:picLocks noChangeAspect="1"/>
          </p:cNvPicPr>
          <p:nvPr/>
        </p:nvPicPr>
        <p:blipFill>
          <a:blip r:embed="rId3"/>
          <a:stretch>
            <a:fillRect/>
          </a:stretch>
        </p:blipFill>
        <p:spPr>
          <a:xfrm>
            <a:off x="9136053" y="2811117"/>
            <a:ext cx="2290684" cy="1424843"/>
          </a:xfrm>
          <a:prstGeom prst="rect">
            <a:avLst/>
          </a:prstGeom>
        </p:spPr>
      </p:pic>
      <p:sp>
        <p:nvSpPr>
          <p:cNvPr id="12" name="CuadroTexto 11">
            <a:extLst>
              <a:ext uri="{FF2B5EF4-FFF2-40B4-BE49-F238E27FC236}">
                <a16:creationId xmlns:a16="http://schemas.microsoft.com/office/drawing/2014/main" id="{91B587B7-5F38-4ED2-A1B7-ACD92F66E8E3}"/>
              </a:ext>
            </a:extLst>
          </p:cNvPr>
          <p:cNvSpPr txBox="1"/>
          <p:nvPr/>
        </p:nvSpPr>
        <p:spPr>
          <a:xfrm>
            <a:off x="5827454" y="2378278"/>
            <a:ext cx="2639883" cy="258532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 el </a:t>
            </a:r>
            <a:r>
              <a:rPr kumimoji="0" lang="es-CO" sz="16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hiperparámetro</a:t>
            </a:r>
            <a:r>
              <a:rPr kumimoji="0" lang="es-CO"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s-CO" sz="16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classes</a:t>
            </a:r>
            <a:r>
              <a:rPr kumimoji="0" lang="es-CO"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encontrará diferentes valores que hacen referencia a la posición o ID de la clase en el </a:t>
            </a:r>
            <a:r>
              <a:rPr kumimoji="0" lang="es-CO" sz="16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dataset.yaml</a:t>
            </a:r>
            <a:r>
              <a:rPr kumimoji="0" lang="es-CO"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para '</a:t>
            </a:r>
            <a:r>
              <a:rPr kumimoji="0" lang="es-CO" sz="16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rayon</a:t>
            </a:r>
            <a:r>
              <a:rPr kumimoji="0" lang="es-CO"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y 'abolladura’.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El último valor se refiere al </a:t>
            </a:r>
            <a:r>
              <a:rPr kumimoji="0" lang="es-CO" sz="16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dataset</a:t>
            </a:r>
            <a:r>
              <a:rPr kumimoji="0" lang="es-CO"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de COCO para la detección de vehículos.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BD5E361-D384-4C7F-AD57-3257F5528C75}"/>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cxnSp>
        <p:nvCxnSpPr>
          <p:cNvPr id="25" name="Google Shape;813;p40">
            <a:extLst>
              <a:ext uri="{FF2B5EF4-FFF2-40B4-BE49-F238E27FC236}">
                <a16:creationId xmlns:a16="http://schemas.microsoft.com/office/drawing/2014/main" id="{67B64A2A-61B7-425D-93C6-C5E6EA2C32A0}"/>
              </a:ext>
            </a:extLst>
          </p:cNvPr>
          <p:cNvCxnSpPr/>
          <p:nvPr/>
        </p:nvCxnSpPr>
        <p:spPr>
          <a:xfrm>
            <a:off x="5295500" y="3429000"/>
            <a:ext cx="335400" cy="0"/>
          </a:xfrm>
          <a:prstGeom prst="straightConnector1">
            <a:avLst/>
          </a:prstGeom>
          <a:noFill/>
          <a:ln w="9525" cap="flat" cmpd="sng">
            <a:solidFill>
              <a:schemeClr val="dk1"/>
            </a:solidFill>
            <a:prstDash val="solid"/>
            <a:round/>
            <a:headEnd type="none" w="med" len="med"/>
            <a:tailEnd type="diamond" w="med" len="med"/>
          </a:ln>
        </p:spPr>
      </p:cxnSp>
      <p:cxnSp>
        <p:nvCxnSpPr>
          <p:cNvPr id="26" name="Google Shape;813;p40">
            <a:extLst>
              <a:ext uri="{FF2B5EF4-FFF2-40B4-BE49-F238E27FC236}">
                <a16:creationId xmlns:a16="http://schemas.microsoft.com/office/drawing/2014/main" id="{F8414FD0-CA20-45C8-BEF2-EBE102DB4509}"/>
              </a:ext>
            </a:extLst>
          </p:cNvPr>
          <p:cNvCxnSpPr/>
          <p:nvPr/>
        </p:nvCxnSpPr>
        <p:spPr>
          <a:xfrm>
            <a:off x="8633995" y="3429000"/>
            <a:ext cx="335400" cy="0"/>
          </a:xfrm>
          <a:prstGeom prst="straightConnector1">
            <a:avLst/>
          </a:prstGeom>
          <a:noFill/>
          <a:ln w="9525" cap="flat" cmpd="sng">
            <a:solidFill>
              <a:schemeClr val="dk1"/>
            </a:solidFill>
            <a:prstDash val="solid"/>
            <a:round/>
            <a:headEnd type="none" w="med" len="med"/>
            <a:tailEnd type="diamond" w="med" len="med"/>
          </a:ln>
        </p:spPr>
      </p:cxnSp>
      <p:sp>
        <p:nvSpPr>
          <p:cNvPr id="10" name="Título 1">
            <a:extLst>
              <a:ext uri="{FF2B5EF4-FFF2-40B4-BE49-F238E27FC236}">
                <a16:creationId xmlns:a16="http://schemas.microsoft.com/office/drawing/2014/main" id="{2F495676-775C-4986-8D51-7C60A121AA96}"/>
              </a:ext>
            </a:extLst>
          </p:cNvPr>
          <p:cNvSpPr txBox="1">
            <a:spLocks/>
          </p:cNvSpPr>
          <p:nvPr/>
        </p:nvSpPr>
        <p:spPr>
          <a:xfrm>
            <a:off x="888956" y="-200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Función de predicción</a:t>
            </a:r>
          </a:p>
        </p:txBody>
      </p:sp>
    </p:spTree>
    <p:extLst>
      <p:ext uri="{BB962C8B-B14F-4D97-AF65-F5344CB8AC3E}">
        <p14:creationId xmlns:p14="http://schemas.microsoft.com/office/powerpoint/2010/main" val="20513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473931CC-110F-42CD-9196-224C85A696DD}"/>
              </a:ext>
            </a:extLst>
          </p:cNvPr>
          <p:cNvPicPr>
            <a:picLocks noChangeAspect="1"/>
          </p:cNvPicPr>
          <p:nvPr/>
        </p:nvPicPr>
        <p:blipFill rotWithShape="1">
          <a:blip r:embed="rId2"/>
          <a:srcRect t="67839"/>
          <a:stretch/>
        </p:blipFill>
        <p:spPr>
          <a:xfrm>
            <a:off x="5656496" y="4429571"/>
            <a:ext cx="1388274" cy="208202"/>
          </a:xfrm>
          <a:prstGeom prst="rect">
            <a:avLst/>
          </a:prstGeom>
        </p:spPr>
      </p:pic>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BD5E361-D384-4C7F-AD57-3257F5528C75}"/>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26" name="Imagen 25">
            <a:extLst>
              <a:ext uri="{FF2B5EF4-FFF2-40B4-BE49-F238E27FC236}">
                <a16:creationId xmlns:a16="http://schemas.microsoft.com/office/drawing/2014/main" id="{93CC0A95-F516-4987-8224-76F699B75343}"/>
              </a:ext>
            </a:extLst>
          </p:cNvPr>
          <p:cNvPicPr>
            <a:picLocks noChangeAspect="1"/>
          </p:cNvPicPr>
          <p:nvPr/>
        </p:nvPicPr>
        <p:blipFill rotWithShape="1">
          <a:blip r:embed="rId4"/>
          <a:srcRect l="1" r="47487" b="8109"/>
          <a:stretch/>
        </p:blipFill>
        <p:spPr>
          <a:xfrm>
            <a:off x="4676903" y="4743190"/>
            <a:ext cx="615532" cy="673819"/>
          </a:xfrm>
          <a:prstGeom prst="rect">
            <a:avLst/>
          </a:prstGeom>
          <a:ln>
            <a:noFill/>
          </a:ln>
          <a:effectLst>
            <a:outerShdw blurRad="292100" dist="139700" dir="2700000" algn="tl" rotWithShape="0">
              <a:srgbClr val="333333">
                <a:alpha val="65000"/>
              </a:srgbClr>
            </a:outerShdw>
          </a:effectLst>
        </p:spPr>
      </p:pic>
      <p:pic>
        <p:nvPicPr>
          <p:cNvPr id="27" name="Imagen 26">
            <a:extLst>
              <a:ext uri="{FF2B5EF4-FFF2-40B4-BE49-F238E27FC236}">
                <a16:creationId xmlns:a16="http://schemas.microsoft.com/office/drawing/2014/main" id="{A2AFCF14-C678-4274-A3FC-D25C183DF45D}"/>
              </a:ext>
            </a:extLst>
          </p:cNvPr>
          <p:cNvPicPr>
            <a:picLocks noChangeAspect="1"/>
          </p:cNvPicPr>
          <p:nvPr/>
        </p:nvPicPr>
        <p:blipFill>
          <a:blip r:embed="rId5"/>
          <a:stretch>
            <a:fillRect/>
          </a:stretch>
        </p:blipFill>
        <p:spPr>
          <a:xfrm>
            <a:off x="3190236" y="2221600"/>
            <a:ext cx="649112" cy="921739"/>
          </a:xfrm>
          <a:prstGeom prst="rect">
            <a:avLst/>
          </a:prstGeom>
        </p:spPr>
      </p:pic>
      <p:pic>
        <p:nvPicPr>
          <p:cNvPr id="28" name="Imagen 27">
            <a:extLst>
              <a:ext uri="{FF2B5EF4-FFF2-40B4-BE49-F238E27FC236}">
                <a16:creationId xmlns:a16="http://schemas.microsoft.com/office/drawing/2014/main" id="{7C5DFD8C-40B4-4962-9BEA-B4B47AC7A470}"/>
              </a:ext>
            </a:extLst>
          </p:cNvPr>
          <p:cNvPicPr>
            <a:picLocks noChangeAspect="1"/>
          </p:cNvPicPr>
          <p:nvPr/>
        </p:nvPicPr>
        <p:blipFill>
          <a:blip r:embed="rId6"/>
          <a:stretch>
            <a:fillRect/>
          </a:stretch>
        </p:blipFill>
        <p:spPr>
          <a:xfrm>
            <a:off x="10368363" y="4813154"/>
            <a:ext cx="1451601" cy="850406"/>
          </a:xfrm>
          <a:prstGeom prst="rect">
            <a:avLst/>
          </a:prstGeom>
        </p:spPr>
      </p:pic>
      <p:pic>
        <p:nvPicPr>
          <p:cNvPr id="29" name="Imagen 28">
            <a:extLst>
              <a:ext uri="{FF2B5EF4-FFF2-40B4-BE49-F238E27FC236}">
                <a16:creationId xmlns:a16="http://schemas.microsoft.com/office/drawing/2014/main" id="{1AE025A1-926A-4B04-9C80-8ECAA400DD37}"/>
              </a:ext>
            </a:extLst>
          </p:cNvPr>
          <p:cNvPicPr>
            <a:picLocks noChangeAspect="1"/>
          </p:cNvPicPr>
          <p:nvPr/>
        </p:nvPicPr>
        <p:blipFill>
          <a:blip r:embed="rId7"/>
          <a:stretch>
            <a:fillRect/>
          </a:stretch>
        </p:blipFill>
        <p:spPr>
          <a:xfrm>
            <a:off x="329044" y="1818709"/>
            <a:ext cx="2286425" cy="968806"/>
          </a:xfrm>
          <a:prstGeom prst="rect">
            <a:avLst/>
          </a:prstGeom>
        </p:spPr>
      </p:pic>
      <p:pic>
        <p:nvPicPr>
          <p:cNvPr id="36" name="Imagen 35">
            <a:extLst>
              <a:ext uri="{FF2B5EF4-FFF2-40B4-BE49-F238E27FC236}">
                <a16:creationId xmlns:a16="http://schemas.microsoft.com/office/drawing/2014/main" id="{CD8C4C15-2788-4791-B450-9CCC23D30DCB}"/>
              </a:ext>
            </a:extLst>
          </p:cNvPr>
          <p:cNvPicPr>
            <a:picLocks noChangeAspect="1"/>
          </p:cNvPicPr>
          <p:nvPr/>
        </p:nvPicPr>
        <p:blipFill>
          <a:blip r:embed="rId8"/>
          <a:stretch>
            <a:fillRect/>
          </a:stretch>
        </p:blipFill>
        <p:spPr>
          <a:xfrm>
            <a:off x="6044511" y="1998389"/>
            <a:ext cx="613058" cy="295176"/>
          </a:xfrm>
          <a:prstGeom prst="rect">
            <a:avLst/>
          </a:prstGeom>
        </p:spPr>
      </p:pic>
      <p:pic>
        <p:nvPicPr>
          <p:cNvPr id="37" name="Imagen 36">
            <a:extLst>
              <a:ext uri="{FF2B5EF4-FFF2-40B4-BE49-F238E27FC236}">
                <a16:creationId xmlns:a16="http://schemas.microsoft.com/office/drawing/2014/main" id="{D27B1A69-3A69-425F-B1D9-E03C2F5E8A46}"/>
              </a:ext>
            </a:extLst>
          </p:cNvPr>
          <p:cNvPicPr>
            <a:picLocks noChangeAspect="1"/>
          </p:cNvPicPr>
          <p:nvPr/>
        </p:nvPicPr>
        <p:blipFill>
          <a:blip r:embed="rId9"/>
          <a:stretch>
            <a:fillRect/>
          </a:stretch>
        </p:blipFill>
        <p:spPr>
          <a:xfrm>
            <a:off x="5976277" y="2696819"/>
            <a:ext cx="749526" cy="665310"/>
          </a:xfrm>
          <a:prstGeom prst="rect">
            <a:avLst/>
          </a:prstGeom>
        </p:spPr>
      </p:pic>
      <p:pic>
        <p:nvPicPr>
          <p:cNvPr id="38" name="Imagen 37">
            <a:extLst>
              <a:ext uri="{FF2B5EF4-FFF2-40B4-BE49-F238E27FC236}">
                <a16:creationId xmlns:a16="http://schemas.microsoft.com/office/drawing/2014/main" id="{4CDAE2D2-812A-43E7-86A1-92A1C1F0ED37}"/>
              </a:ext>
            </a:extLst>
          </p:cNvPr>
          <p:cNvPicPr>
            <a:picLocks noChangeAspect="1"/>
          </p:cNvPicPr>
          <p:nvPr/>
        </p:nvPicPr>
        <p:blipFill>
          <a:blip r:embed="rId10"/>
          <a:stretch>
            <a:fillRect/>
          </a:stretch>
        </p:blipFill>
        <p:spPr>
          <a:xfrm>
            <a:off x="5656496" y="3763235"/>
            <a:ext cx="1388274" cy="718554"/>
          </a:xfrm>
          <a:prstGeom prst="rect">
            <a:avLst/>
          </a:prstGeom>
        </p:spPr>
      </p:pic>
      <p:sp>
        <p:nvSpPr>
          <p:cNvPr id="15" name="Google Shape;810;p40">
            <a:extLst>
              <a:ext uri="{FF2B5EF4-FFF2-40B4-BE49-F238E27FC236}">
                <a16:creationId xmlns:a16="http://schemas.microsoft.com/office/drawing/2014/main" id="{805F59C9-0CC0-461B-BF11-E7115BBE47CD}"/>
              </a:ext>
            </a:extLst>
          </p:cNvPr>
          <p:cNvSpPr txBox="1"/>
          <p:nvPr/>
        </p:nvSpPr>
        <p:spPr>
          <a:xfrm>
            <a:off x="4757703" y="1169588"/>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FUNCIÓN DE PREDICCIÓN</a:t>
            </a:r>
          </a:p>
        </p:txBody>
      </p:sp>
      <p:cxnSp>
        <p:nvCxnSpPr>
          <p:cNvPr id="16" name="Google Shape;814;p40">
            <a:extLst>
              <a:ext uri="{FF2B5EF4-FFF2-40B4-BE49-F238E27FC236}">
                <a16:creationId xmlns:a16="http://schemas.microsoft.com/office/drawing/2014/main" id="{CDBF3846-9553-494C-AD62-5B88EF01D23E}"/>
              </a:ext>
            </a:extLst>
          </p:cNvPr>
          <p:cNvCxnSpPr>
            <a:cxnSpLocks/>
          </p:cNvCxnSpPr>
          <p:nvPr/>
        </p:nvCxnSpPr>
        <p:spPr>
          <a:xfrm>
            <a:off x="6355519" y="1596388"/>
            <a:ext cx="3" cy="297291"/>
          </a:xfrm>
          <a:prstGeom prst="straightConnector1">
            <a:avLst/>
          </a:prstGeom>
          <a:noFill/>
          <a:ln w="9525" cap="flat" cmpd="sng">
            <a:solidFill>
              <a:schemeClr val="dk1"/>
            </a:solidFill>
            <a:prstDash val="solid"/>
            <a:round/>
            <a:headEnd type="none" w="med" len="med"/>
            <a:tailEnd type="diamond" w="med" len="med"/>
          </a:ln>
        </p:spPr>
      </p:cxnSp>
      <p:cxnSp>
        <p:nvCxnSpPr>
          <p:cNvPr id="17" name="Google Shape;814;p40">
            <a:extLst>
              <a:ext uri="{FF2B5EF4-FFF2-40B4-BE49-F238E27FC236}">
                <a16:creationId xmlns:a16="http://schemas.microsoft.com/office/drawing/2014/main" id="{80AD0DDD-6340-4FCE-B4A0-1BE384D0CDCB}"/>
              </a:ext>
            </a:extLst>
          </p:cNvPr>
          <p:cNvCxnSpPr>
            <a:cxnSpLocks/>
          </p:cNvCxnSpPr>
          <p:nvPr/>
        </p:nvCxnSpPr>
        <p:spPr>
          <a:xfrm>
            <a:off x="6351040" y="2267935"/>
            <a:ext cx="3" cy="297291"/>
          </a:xfrm>
          <a:prstGeom prst="straightConnector1">
            <a:avLst/>
          </a:prstGeom>
          <a:noFill/>
          <a:ln w="9525" cap="flat" cmpd="sng">
            <a:solidFill>
              <a:schemeClr val="dk1"/>
            </a:solidFill>
            <a:prstDash val="solid"/>
            <a:round/>
            <a:headEnd type="none" w="med" len="med"/>
            <a:tailEnd type="diamond" w="med" len="med"/>
          </a:ln>
        </p:spPr>
      </p:cxnSp>
      <p:cxnSp>
        <p:nvCxnSpPr>
          <p:cNvPr id="18" name="Google Shape;814;p40">
            <a:extLst>
              <a:ext uri="{FF2B5EF4-FFF2-40B4-BE49-F238E27FC236}">
                <a16:creationId xmlns:a16="http://schemas.microsoft.com/office/drawing/2014/main" id="{454EFABA-4D29-4C8F-870C-1A253C547808}"/>
              </a:ext>
            </a:extLst>
          </p:cNvPr>
          <p:cNvCxnSpPr>
            <a:cxnSpLocks/>
          </p:cNvCxnSpPr>
          <p:nvPr/>
        </p:nvCxnSpPr>
        <p:spPr>
          <a:xfrm>
            <a:off x="6351037" y="3362129"/>
            <a:ext cx="3" cy="297291"/>
          </a:xfrm>
          <a:prstGeom prst="straightConnector1">
            <a:avLst/>
          </a:prstGeom>
          <a:noFill/>
          <a:ln w="9525" cap="flat" cmpd="sng">
            <a:solidFill>
              <a:schemeClr val="dk1"/>
            </a:solidFill>
            <a:prstDash val="solid"/>
            <a:round/>
            <a:headEnd type="none" w="med" len="med"/>
            <a:tailEnd type="diamond" w="med" len="med"/>
          </a:ln>
        </p:spPr>
      </p:cxnSp>
      <p:pic>
        <p:nvPicPr>
          <p:cNvPr id="4" name="Imagen 3">
            <a:extLst>
              <a:ext uri="{FF2B5EF4-FFF2-40B4-BE49-F238E27FC236}">
                <a16:creationId xmlns:a16="http://schemas.microsoft.com/office/drawing/2014/main" id="{570B6C13-5CF5-48E8-B87A-3A52D6D63068}"/>
              </a:ext>
            </a:extLst>
          </p:cNvPr>
          <p:cNvPicPr>
            <a:picLocks noChangeAspect="1"/>
          </p:cNvPicPr>
          <p:nvPr/>
        </p:nvPicPr>
        <p:blipFill>
          <a:blip r:embed="rId11"/>
          <a:stretch>
            <a:fillRect/>
          </a:stretch>
        </p:blipFill>
        <p:spPr>
          <a:xfrm>
            <a:off x="5656496" y="5039477"/>
            <a:ext cx="1388274" cy="1360348"/>
          </a:xfrm>
          <a:prstGeom prst="rect">
            <a:avLst/>
          </a:prstGeom>
        </p:spPr>
      </p:pic>
      <p:cxnSp>
        <p:nvCxnSpPr>
          <p:cNvPr id="20" name="Google Shape;814;p40">
            <a:extLst>
              <a:ext uri="{FF2B5EF4-FFF2-40B4-BE49-F238E27FC236}">
                <a16:creationId xmlns:a16="http://schemas.microsoft.com/office/drawing/2014/main" id="{E342B1F4-3086-4020-8401-A6D7EC30CAD0}"/>
              </a:ext>
            </a:extLst>
          </p:cNvPr>
          <p:cNvCxnSpPr>
            <a:cxnSpLocks/>
          </p:cNvCxnSpPr>
          <p:nvPr/>
        </p:nvCxnSpPr>
        <p:spPr>
          <a:xfrm>
            <a:off x="6350630" y="4639921"/>
            <a:ext cx="3" cy="297291"/>
          </a:xfrm>
          <a:prstGeom prst="straightConnector1">
            <a:avLst/>
          </a:prstGeom>
          <a:noFill/>
          <a:ln w="9525" cap="flat" cmpd="sng">
            <a:solidFill>
              <a:schemeClr val="dk1"/>
            </a:solidFill>
            <a:prstDash val="solid"/>
            <a:round/>
            <a:headEnd type="none" w="med" len="med"/>
            <a:tailEnd type="diamond" w="med" len="med"/>
          </a:ln>
        </p:spPr>
      </p:cxnSp>
      <p:pic>
        <p:nvPicPr>
          <p:cNvPr id="5" name="Imagen 4">
            <a:extLst>
              <a:ext uri="{FF2B5EF4-FFF2-40B4-BE49-F238E27FC236}">
                <a16:creationId xmlns:a16="http://schemas.microsoft.com/office/drawing/2014/main" id="{7EACA448-45FE-4309-A8E4-97BACB2CA1E5}"/>
              </a:ext>
            </a:extLst>
          </p:cNvPr>
          <p:cNvPicPr>
            <a:picLocks noChangeAspect="1"/>
          </p:cNvPicPr>
          <p:nvPr/>
        </p:nvPicPr>
        <p:blipFill>
          <a:blip r:embed="rId12"/>
          <a:stretch>
            <a:fillRect/>
          </a:stretch>
        </p:blipFill>
        <p:spPr>
          <a:xfrm>
            <a:off x="7374013" y="4850444"/>
            <a:ext cx="615532" cy="775827"/>
          </a:xfrm>
          <a:prstGeom prst="rect">
            <a:avLst/>
          </a:prstGeom>
          <a:ln>
            <a:noFill/>
          </a:ln>
          <a:effectLst>
            <a:outerShdw blurRad="292100" dist="139700" dir="2700000" algn="tl" rotWithShape="0">
              <a:srgbClr val="333333">
                <a:alpha val="65000"/>
              </a:srgbClr>
            </a:outerShdw>
          </a:effectLst>
        </p:spPr>
      </p:pic>
      <p:pic>
        <p:nvPicPr>
          <p:cNvPr id="6" name="Imagen 5">
            <a:extLst>
              <a:ext uri="{FF2B5EF4-FFF2-40B4-BE49-F238E27FC236}">
                <a16:creationId xmlns:a16="http://schemas.microsoft.com/office/drawing/2014/main" id="{9ABDEC6A-C113-42E5-814B-D12DEB33FC4C}"/>
              </a:ext>
            </a:extLst>
          </p:cNvPr>
          <p:cNvPicPr>
            <a:picLocks noChangeAspect="1"/>
          </p:cNvPicPr>
          <p:nvPr/>
        </p:nvPicPr>
        <p:blipFill>
          <a:blip r:embed="rId13"/>
          <a:stretch>
            <a:fillRect/>
          </a:stretch>
        </p:blipFill>
        <p:spPr>
          <a:xfrm>
            <a:off x="329044" y="1239976"/>
            <a:ext cx="2287585" cy="521100"/>
          </a:xfrm>
          <a:prstGeom prst="rect">
            <a:avLst/>
          </a:prstGeom>
        </p:spPr>
      </p:pic>
      <p:pic>
        <p:nvPicPr>
          <p:cNvPr id="7" name="Imagen 6">
            <a:extLst>
              <a:ext uri="{FF2B5EF4-FFF2-40B4-BE49-F238E27FC236}">
                <a16:creationId xmlns:a16="http://schemas.microsoft.com/office/drawing/2014/main" id="{B4EBA503-6EB1-4571-AB3A-43A05378D34E}"/>
              </a:ext>
            </a:extLst>
          </p:cNvPr>
          <p:cNvPicPr>
            <a:picLocks noChangeAspect="1"/>
          </p:cNvPicPr>
          <p:nvPr/>
        </p:nvPicPr>
        <p:blipFill>
          <a:blip r:embed="rId14"/>
          <a:stretch>
            <a:fillRect/>
          </a:stretch>
        </p:blipFill>
        <p:spPr>
          <a:xfrm>
            <a:off x="329044" y="2845148"/>
            <a:ext cx="2298963" cy="881364"/>
          </a:xfrm>
          <a:prstGeom prst="rect">
            <a:avLst/>
          </a:prstGeom>
        </p:spPr>
      </p:pic>
      <p:pic>
        <p:nvPicPr>
          <p:cNvPr id="9" name="Imagen 8">
            <a:extLst>
              <a:ext uri="{FF2B5EF4-FFF2-40B4-BE49-F238E27FC236}">
                <a16:creationId xmlns:a16="http://schemas.microsoft.com/office/drawing/2014/main" id="{5B2D4CC4-61A9-4F57-9BBC-3181CFB4C9C4}"/>
              </a:ext>
            </a:extLst>
          </p:cNvPr>
          <p:cNvPicPr>
            <a:picLocks noChangeAspect="1"/>
          </p:cNvPicPr>
          <p:nvPr/>
        </p:nvPicPr>
        <p:blipFill>
          <a:blip r:embed="rId15"/>
          <a:stretch>
            <a:fillRect/>
          </a:stretch>
        </p:blipFill>
        <p:spPr>
          <a:xfrm>
            <a:off x="323358" y="5443350"/>
            <a:ext cx="2311361" cy="1053097"/>
          </a:xfrm>
          <a:prstGeom prst="rect">
            <a:avLst/>
          </a:prstGeom>
        </p:spPr>
      </p:pic>
      <p:pic>
        <p:nvPicPr>
          <p:cNvPr id="10" name="Imagen 9">
            <a:extLst>
              <a:ext uri="{FF2B5EF4-FFF2-40B4-BE49-F238E27FC236}">
                <a16:creationId xmlns:a16="http://schemas.microsoft.com/office/drawing/2014/main" id="{F467054B-7F3C-4351-96CC-0AA43AFF85F1}"/>
              </a:ext>
            </a:extLst>
          </p:cNvPr>
          <p:cNvPicPr>
            <a:picLocks noChangeAspect="1"/>
          </p:cNvPicPr>
          <p:nvPr/>
        </p:nvPicPr>
        <p:blipFill>
          <a:blip r:embed="rId16"/>
          <a:stretch>
            <a:fillRect/>
          </a:stretch>
        </p:blipFill>
        <p:spPr>
          <a:xfrm>
            <a:off x="323358" y="4008556"/>
            <a:ext cx="2298963" cy="1152750"/>
          </a:xfrm>
          <a:prstGeom prst="rect">
            <a:avLst/>
          </a:prstGeom>
        </p:spPr>
      </p:pic>
      <p:pic>
        <p:nvPicPr>
          <p:cNvPr id="11" name="Imagen 10">
            <a:extLst>
              <a:ext uri="{FF2B5EF4-FFF2-40B4-BE49-F238E27FC236}">
                <a16:creationId xmlns:a16="http://schemas.microsoft.com/office/drawing/2014/main" id="{3C190BA4-A251-4ADF-88DC-F3D6071C2DB0}"/>
              </a:ext>
            </a:extLst>
          </p:cNvPr>
          <p:cNvPicPr>
            <a:picLocks noChangeAspect="1"/>
          </p:cNvPicPr>
          <p:nvPr/>
        </p:nvPicPr>
        <p:blipFill>
          <a:blip r:embed="rId17"/>
          <a:stretch>
            <a:fillRect/>
          </a:stretch>
        </p:blipFill>
        <p:spPr>
          <a:xfrm>
            <a:off x="3191338" y="4409437"/>
            <a:ext cx="657317" cy="295316"/>
          </a:xfrm>
          <a:prstGeom prst="rect">
            <a:avLst/>
          </a:prstGeom>
        </p:spPr>
      </p:pic>
      <p:pic>
        <p:nvPicPr>
          <p:cNvPr id="13" name="Imagen 12">
            <a:extLst>
              <a:ext uri="{FF2B5EF4-FFF2-40B4-BE49-F238E27FC236}">
                <a16:creationId xmlns:a16="http://schemas.microsoft.com/office/drawing/2014/main" id="{51BBC762-BC45-45F4-918A-1072ACB99EE6}"/>
              </a:ext>
            </a:extLst>
          </p:cNvPr>
          <p:cNvPicPr>
            <a:picLocks noChangeAspect="1"/>
          </p:cNvPicPr>
          <p:nvPr/>
        </p:nvPicPr>
        <p:blipFill>
          <a:blip r:embed="rId18"/>
          <a:stretch>
            <a:fillRect/>
          </a:stretch>
        </p:blipFill>
        <p:spPr>
          <a:xfrm>
            <a:off x="3094972" y="6134212"/>
            <a:ext cx="847843" cy="295316"/>
          </a:xfrm>
          <a:prstGeom prst="rect">
            <a:avLst/>
          </a:prstGeom>
        </p:spPr>
      </p:pic>
      <p:pic>
        <p:nvPicPr>
          <p:cNvPr id="19" name="Imagen 18">
            <a:extLst>
              <a:ext uri="{FF2B5EF4-FFF2-40B4-BE49-F238E27FC236}">
                <a16:creationId xmlns:a16="http://schemas.microsoft.com/office/drawing/2014/main" id="{697B18B2-5E2A-4A58-A70C-B18261EB3BA2}"/>
              </a:ext>
            </a:extLst>
          </p:cNvPr>
          <p:cNvPicPr>
            <a:picLocks noChangeAspect="1"/>
          </p:cNvPicPr>
          <p:nvPr/>
        </p:nvPicPr>
        <p:blipFill>
          <a:blip r:embed="rId19"/>
          <a:stretch>
            <a:fillRect/>
          </a:stretch>
        </p:blipFill>
        <p:spPr>
          <a:xfrm>
            <a:off x="8345928" y="4743190"/>
            <a:ext cx="1562391" cy="990334"/>
          </a:xfrm>
          <a:prstGeom prst="rect">
            <a:avLst/>
          </a:prstGeom>
        </p:spPr>
      </p:pic>
      <p:pic>
        <p:nvPicPr>
          <p:cNvPr id="30" name="Imagen 29">
            <a:extLst>
              <a:ext uri="{FF2B5EF4-FFF2-40B4-BE49-F238E27FC236}">
                <a16:creationId xmlns:a16="http://schemas.microsoft.com/office/drawing/2014/main" id="{27918745-00C2-4462-8743-A1AB7D5BE31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9219746">
            <a:off x="5388754" y="4879876"/>
            <a:ext cx="383952" cy="400449"/>
          </a:xfrm>
          <a:prstGeom prst="rect">
            <a:avLst/>
          </a:prstGeom>
        </p:spPr>
      </p:pic>
      <p:pic>
        <p:nvPicPr>
          <p:cNvPr id="31" name="Imagen 30">
            <a:extLst>
              <a:ext uri="{FF2B5EF4-FFF2-40B4-BE49-F238E27FC236}">
                <a16:creationId xmlns:a16="http://schemas.microsoft.com/office/drawing/2014/main" id="{B0223A38-B30A-4F47-B173-1C755A23C04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1190101" flipH="1">
            <a:off x="6498938" y="4844894"/>
            <a:ext cx="830060" cy="368851"/>
          </a:xfrm>
          <a:prstGeom prst="rect">
            <a:avLst/>
          </a:prstGeom>
        </p:spPr>
      </p:pic>
      <p:cxnSp>
        <p:nvCxnSpPr>
          <p:cNvPr id="103" name="Google Shape;814;p40">
            <a:extLst>
              <a:ext uri="{FF2B5EF4-FFF2-40B4-BE49-F238E27FC236}">
                <a16:creationId xmlns:a16="http://schemas.microsoft.com/office/drawing/2014/main" id="{7C7257FA-1883-4C8F-8567-53304FE853AC}"/>
              </a:ext>
            </a:extLst>
          </p:cNvPr>
          <p:cNvCxnSpPr>
            <a:cxnSpLocks/>
            <a:endCxn id="13" idx="3"/>
          </p:cNvCxnSpPr>
          <p:nvPr/>
        </p:nvCxnSpPr>
        <p:spPr>
          <a:xfrm flipH="1">
            <a:off x="3942815" y="6281870"/>
            <a:ext cx="374615" cy="0"/>
          </a:xfrm>
          <a:prstGeom prst="straightConnector1">
            <a:avLst/>
          </a:prstGeom>
          <a:noFill/>
          <a:ln w="9525" cap="flat" cmpd="sng">
            <a:solidFill>
              <a:schemeClr val="dk1"/>
            </a:solidFill>
            <a:prstDash val="solid"/>
            <a:round/>
            <a:headEnd type="none" w="med" len="med"/>
            <a:tailEnd type="diamond" w="med" len="med"/>
          </a:ln>
        </p:spPr>
      </p:cxnSp>
      <p:cxnSp>
        <p:nvCxnSpPr>
          <p:cNvPr id="106" name="Google Shape;814;p40">
            <a:extLst>
              <a:ext uri="{FF2B5EF4-FFF2-40B4-BE49-F238E27FC236}">
                <a16:creationId xmlns:a16="http://schemas.microsoft.com/office/drawing/2014/main" id="{38D67470-2687-44ED-8108-7385114374B5}"/>
              </a:ext>
            </a:extLst>
          </p:cNvPr>
          <p:cNvCxnSpPr>
            <a:cxnSpLocks/>
            <a:endCxn id="11" idx="3"/>
          </p:cNvCxnSpPr>
          <p:nvPr/>
        </p:nvCxnSpPr>
        <p:spPr>
          <a:xfrm flipH="1">
            <a:off x="3848655" y="4557095"/>
            <a:ext cx="469877" cy="0"/>
          </a:xfrm>
          <a:prstGeom prst="straightConnector1">
            <a:avLst/>
          </a:prstGeom>
          <a:noFill/>
          <a:ln w="9525" cap="flat" cmpd="sng">
            <a:solidFill>
              <a:schemeClr val="dk1"/>
            </a:solidFill>
            <a:prstDash val="solid"/>
            <a:round/>
            <a:headEnd type="none" w="med" len="med"/>
            <a:tailEnd type="diamond" w="med" len="med"/>
          </a:ln>
        </p:spPr>
      </p:cxnSp>
      <p:cxnSp>
        <p:nvCxnSpPr>
          <p:cNvPr id="107" name="Google Shape;814;p40">
            <a:extLst>
              <a:ext uri="{FF2B5EF4-FFF2-40B4-BE49-F238E27FC236}">
                <a16:creationId xmlns:a16="http://schemas.microsoft.com/office/drawing/2014/main" id="{16A86A0A-E62C-4CF1-8D17-B67158835F75}"/>
              </a:ext>
            </a:extLst>
          </p:cNvPr>
          <p:cNvCxnSpPr>
            <a:cxnSpLocks/>
            <a:endCxn id="27" idx="3"/>
          </p:cNvCxnSpPr>
          <p:nvPr/>
        </p:nvCxnSpPr>
        <p:spPr>
          <a:xfrm flipH="1">
            <a:off x="3839348" y="2682470"/>
            <a:ext cx="485332" cy="0"/>
          </a:xfrm>
          <a:prstGeom prst="straightConnector1">
            <a:avLst/>
          </a:prstGeom>
          <a:noFill/>
          <a:ln w="9525" cap="flat" cmpd="sng">
            <a:solidFill>
              <a:schemeClr val="dk1"/>
            </a:solidFill>
            <a:prstDash val="solid"/>
            <a:round/>
            <a:headEnd type="none" w="med" len="med"/>
            <a:tailEnd type="diamond" w="med" len="med"/>
          </a:ln>
        </p:spPr>
      </p:cxnSp>
      <p:cxnSp>
        <p:nvCxnSpPr>
          <p:cNvPr id="125" name="Conector recto 124">
            <a:extLst>
              <a:ext uri="{FF2B5EF4-FFF2-40B4-BE49-F238E27FC236}">
                <a16:creationId xmlns:a16="http://schemas.microsoft.com/office/drawing/2014/main" id="{7832A590-2404-48E8-B84D-883572595743}"/>
              </a:ext>
            </a:extLst>
          </p:cNvPr>
          <p:cNvCxnSpPr>
            <a:cxnSpLocks/>
          </p:cNvCxnSpPr>
          <p:nvPr/>
        </p:nvCxnSpPr>
        <p:spPr>
          <a:xfrm flipH="1">
            <a:off x="4317430" y="2682470"/>
            <a:ext cx="3090" cy="3599400"/>
          </a:xfrm>
          <a:prstGeom prst="line">
            <a:avLst/>
          </a:prstGeom>
          <a:noFill/>
          <a:ln w="9525" cap="flat" cmpd="sng">
            <a:solidFill>
              <a:schemeClr val="dk1"/>
            </a:solidFill>
            <a:prstDash val="solid"/>
            <a:round/>
            <a:headEnd type="none" w="med" len="med"/>
            <a:tailEnd type="none" w="med" len="med"/>
          </a:ln>
        </p:spPr>
      </p:cxnSp>
      <p:pic>
        <p:nvPicPr>
          <p:cNvPr id="131" name="Picture 2" descr=" ">
            <a:extLst>
              <a:ext uri="{FF2B5EF4-FFF2-40B4-BE49-F238E27FC236}">
                <a16:creationId xmlns:a16="http://schemas.microsoft.com/office/drawing/2014/main" id="{D2C539A1-56A9-4427-A477-F74CB5CC497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018300" y="5099042"/>
            <a:ext cx="278629" cy="278629"/>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 ">
            <a:extLst>
              <a:ext uri="{FF2B5EF4-FFF2-40B4-BE49-F238E27FC236}">
                <a16:creationId xmlns:a16="http://schemas.microsoft.com/office/drawing/2014/main" id="{BE6322A8-D2B4-41B8-8E98-2F17101114D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993064" y="5099042"/>
            <a:ext cx="278629" cy="278629"/>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 ">
            <a:extLst>
              <a:ext uri="{FF2B5EF4-FFF2-40B4-BE49-F238E27FC236}">
                <a16:creationId xmlns:a16="http://schemas.microsoft.com/office/drawing/2014/main" id="{2E1EF05E-C695-439F-AD46-B008865DF27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flipH="1">
            <a:off x="4363236" y="4952073"/>
            <a:ext cx="278629" cy="27862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 ">
            <a:extLst>
              <a:ext uri="{FF2B5EF4-FFF2-40B4-BE49-F238E27FC236}">
                <a16:creationId xmlns:a16="http://schemas.microsoft.com/office/drawing/2014/main" id="{694AD38F-1D20-4AB7-9F62-3C2AE3D53DC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flipH="1">
            <a:off x="2768536" y="6121196"/>
            <a:ext cx="278629" cy="278629"/>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 ">
            <a:extLst>
              <a:ext uri="{FF2B5EF4-FFF2-40B4-BE49-F238E27FC236}">
                <a16:creationId xmlns:a16="http://schemas.microsoft.com/office/drawing/2014/main" id="{C3F6D313-4CAF-4F9D-8C2F-E0DA3F079E6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flipH="1">
            <a:off x="2788547" y="4409437"/>
            <a:ext cx="278629" cy="278629"/>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 ">
            <a:extLst>
              <a:ext uri="{FF2B5EF4-FFF2-40B4-BE49-F238E27FC236}">
                <a16:creationId xmlns:a16="http://schemas.microsoft.com/office/drawing/2014/main" id="{D9145699-35B5-4941-97E8-24E4DE97C7A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flipH="1">
            <a:off x="2768734" y="2588807"/>
            <a:ext cx="278629" cy="278629"/>
          </a:xfrm>
          <a:prstGeom prst="rect">
            <a:avLst/>
          </a:prstGeom>
          <a:noFill/>
          <a:extLst>
            <a:ext uri="{909E8E84-426E-40DD-AFC4-6F175D3DCCD1}">
              <a14:hiddenFill xmlns:a14="http://schemas.microsoft.com/office/drawing/2010/main">
                <a:solidFill>
                  <a:srgbClr val="FFFFFF"/>
                </a:solidFill>
              </a14:hiddenFill>
            </a:ext>
          </a:extLst>
        </p:spPr>
      </p:pic>
      <p:sp>
        <p:nvSpPr>
          <p:cNvPr id="138" name="Rectángulo 137">
            <a:extLst>
              <a:ext uri="{FF2B5EF4-FFF2-40B4-BE49-F238E27FC236}">
                <a16:creationId xmlns:a16="http://schemas.microsoft.com/office/drawing/2014/main" id="{9319747A-E35E-425B-9FB8-A3D097B10868}"/>
              </a:ext>
            </a:extLst>
          </p:cNvPr>
          <p:cNvSpPr/>
          <p:nvPr/>
        </p:nvSpPr>
        <p:spPr>
          <a:xfrm>
            <a:off x="7147516" y="2012395"/>
            <a:ext cx="3641259" cy="276999"/>
          </a:xfrm>
          <a:prstGeom prst="rect">
            <a:avLst/>
          </a:prstGeom>
        </p:spPr>
        <p:txBody>
          <a:bodyPr wrap="square">
            <a:spAutoFit/>
          </a:bodyPr>
          <a:lstStyle/>
          <a:p>
            <a:r>
              <a:rPr lang="es-CO" sz="1200" dirty="0">
                <a:solidFill>
                  <a:schemeClr val="bg1">
                    <a:lumMod val="50000"/>
                  </a:schemeClr>
                </a:solidFill>
              </a:rPr>
              <a:t>../../</a:t>
            </a:r>
            <a:r>
              <a:rPr lang="es-CO" sz="1200" dirty="0" err="1">
                <a:solidFill>
                  <a:schemeClr val="bg1">
                    <a:lumMod val="50000"/>
                  </a:schemeClr>
                </a:solidFill>
              </a:rPr>
              <a:t>proyecto_yolo</a:t>
            </a:r>
            <a:r>
              <a:rPr lang="es-CO" sz="1200" dirty="0">
                <a:solidFill>
                  <a:schemeClr val="bg1">
                    <a:lumMod val="50000"/>
                  </a:schemeClr>
                </a:solidFill>
              </a:rPr>
              <a:t>/</a:t>
            </a:r>
            <a:r>
              <a:rPr lang="es-CO" sz="1200" dirty="0" err="1">
                <a:solidFill>
                  <a:schemeClr val="bg1">
                    <a:lumMod val="50000"/>
                  </a:schemeClr>
                </a:solidFill>
              </a:rPr>
              <a:t>src</a:t>
            </a:r>
            <a:r>
              <a:rPr lang="es-CO" sz="1200" dirty="0">
                <a:solidFill>
                  <a:schemeClr val="bg1">
                    <a:lumMod val="50000"/>
                  </a:schemeClr>
                </a:solidFill>
              </a:rPr>
              <a:t>/</a:t>
            </a:r>
            <a:r>
              <a:rPr lang="es-CO" sz="1200" dirty="0" err="1">
                <a:solidFill>
                  <a:schemeClr val="bg1">
                    <a:lumMod val="50000"/>
                  </a:schemeClr>
                </a:solidFill>
              </a:rPr>
              <a:t>runs</a:t>
            </a:r>
            <a:endParaRPr lang="es-CO" sz="1200" dirty="0">
              <a:solidFill>
                <a:schemeClr val="bg1">
                  <a:lumMod val="50000"/>
                </a:schemeClr>
              </a:solidFill>
            </a:endParaRPr>
          </a:p>
        </p:txBody>
      </p:sp>
      <p:sp>
        <p:nvSpPr>
          <p:cNvPr id="139" name="CuadroTexto 138">
            <a:extLst>
              <a:ext uri="{FF2B5EF4-FFF2-40B4-BE49-F238E27FC236}">
                <a16:creationId xmlns:a16="http://schemas.microsoft.com/office/drawing/2014/main" id="{2D6CEA6A-E66B-4D89-9B27-8DD10F2FBF65}"/>
              </a:ext>
            </a:extLst>
          </p:cNvPr>
          <p:cNvSpPr txBox="1"/>
          <p:nvPr/>
        </p:nvSpPr>
        <p:spPr>
          <a:xfrm>
            <a:off x="7147516" y="2675436"/>
            <a:ext cx="4646229" cy="646331"/>
          </a:xfrm>
          <a:prstGeom prst="rect">
            <a:avLst/>
          </a:prstGeom>
          <a:noFill/>
        </p:spPr>
        <p:txBody>
          <a:bodyPr wrap="square" rtlCol="0">
            <a:spAutoFit/>
          </a:bodyPr>
          <a:lstStyle/>
          <a:p>
            <a:r>
              <a:rPr lang="es-MX" sz="1200" dirty="0">
                <a:latin typeface="Times New Roman" panose="02020603050405020304" pitchFamily="18" charset="0"/>
                <a:cs typeface="Times New Roman" panose="02020603050405020304" pitchFamily="18" charset="0"/>
              </a:rPr>
              <a:t>Conforme al script de ejecución, los experimentos de predicción se dividirán según la tarea principal, ya sea detección o segmentación. Estos resultados se reflejarán de manera independiente para cada tarea.</a:t>
            </a:r>
            <a:endParaRPr lang="es-CO" sz="1200" dirty="0">
              <a:latin typeface="Times New Roman" panose="02020603050405020304" pitchFamily="18" charset="0"/>
              <a:cs typeface="Times New Roman" panose="02020603050405020304" pitchFamily="18" charset="0"/>
            </a:endParaRPr>
          </a:p>
        </p:txBody>
      </p:sp>
      <p:sp>
        <p:nvSpPr>
          <p:cNvPr id="140" name="CuadroTexto 139">
            <a:extLst>
              <a:ext uri="{FF2B5EF4-FFF2-40B4-BE49-F238E27FC236}">
                <a16:creationId xmlns:a16="http://schemas.microsoft.com/office/drawing/2014/main" id="{39683A6E-16FB-4DB2-879B-54E8EF34DBAB}"/>
              </a:ext>
            </a:extLst>
          </p:cNvPr>
          <p:cNvSpPr txBox="1"/>
          <p:nvPr/>
        </p:nvSpPr>
        <p:spPr>
          <a:xfrm>
            <a:off x="7147517" y="3686706"/>
            <a:ext cx="4646228" cy="938719"/>
          </a:xfrm>
          <a:prstGeom prst="rect">
            <a:avLst/>
          </a:prstGeom>
          <a:noFill/>
        </p:spPr>
        <p:txBody>
          <a:bodyPr wrap="square" rtlCol="0">
            <a:spAutoFit/>
          </a:bodyPr>
          <a:lstStyle/>
          <a:p>
            <a:pPr algn="just"/>
            <a:r>
              <a:rPr lang="es-MX" sz="1100" dirty="0">
                <a:latin typeface="Times New Roman" panose="02020603050405020304" pitchFamily="18" charset="0"/>
                <a:cs typeface="Times New Roman" panose="02020603050405020304" pitchFamily="18" charset="0"/>
              </a:rPr>
              <a:t>Ambas tareas de predicción generarán carpetas que albergarán las predicciones correspondientes a cada clase. Estas carpetas se crearán para el modelo "</a:t>
            </a:r>
            <a:r>
              <a:rPr lang="es-MX" sz="1100" dirty="0" err="1">
                <a:latin typeface="Times New Roman" panose="02020603050405020304" pitchFamily="18" charset="0"/>
                <a:cs typeface="Times New Roman" panose="02020603050405020304" pitchFamily="18" charset="0"/>
              </a:rPr>
              <a:t>rayon</a:t>
            </a:r>
            <a:r>
              <a:rPr lang="es-MX" sz="1100" dirty="0">
                <a:latin typeface="Times New Roman" panose="02020603050405020304" pitchFamily="18" charset="0"/>
                <a:cs typeface="Times New Roman" panose="02020603050405020304" pitchFamily="18" charset="0"/>
              </a:rPr>
              <a:t>" y "abolladura", el modelo "marcas" y la predicción de vehículos para la función del área. Se debe destacar que la tarea de detección no incluye el modelo "marcas".</a:t>
            </a:r>
            <a:endParaRPr lang="es-CO" sz="1100" dirty="0">
              <a:latin typeface="Times New Roman" panose="02020603050405020304" pitchFamily="18" charset="0"/>
              <a:cs typeface="Times New Roman" panose="02020603050405020304" pitchFamily="18" charset="0"/>
            </a:endParaRPr>
          </a:p>
        </p:txBody>
      </p:sp>
      <p:sp>
        <p:nvSpPr>
          <p:cNvPr id="141" name="Rectángulo 140">
            <a:extLst>
              <a:ext uri="{FF2B5EF4-FFF2-40B4-BE49-F238E27FC236}">
                <a16:creationId xmlns:a16="http://schemas.microsoft.com/office/drawing/2014/main" id="{76BE240A-040B-4A9C-9CDD-485F40658BFE}"/>
              </a:ext>
            </a:extLst>
          </p:cNvPr>
          <p:cNvSpPr/>
          <p:nvPr/>
        </p:nvSpPr>
        <p:spPr>
          <a:xfrm>
            <a:off x="4479332" y="5520280"/>
            <a:ext cx="1174074" cy="861774"/>
          </a:xfrm>
          <a:prstGeom prst="rect">
            <a:avLst/>
          </a:prstGeom>
        </p:spPr>
        <p:txBody>
          <a:bodyPr wrap="square">
            <a:spAutoFit/>
          </a:bodyPr>
          <a:lstStyle/>
          <a:p>
            <a:r>
              <a:rPr lang="es-CO" sz="1000" dirty="0">
                <a:latin typeface="Times New Roman" panose="02020603050405020304" pitchFamily="18" charset="0"/>
                <a:cs typeface="Times New Roman" panose="02020603050405020304" pitchFamily="18" charset="0"/>
              </a:rPr>
              <a:t>Carpeta </a:t>
            </a:r>
            <a:r>
              <a:rPr lang="es-CO" sz="1000" dirty="0" err="1">
                <a:latin typeface="Times New Roman" panose="02020603050405020304" pitchFamily="18" charset="0"/>
                <a:cs typeface="Times New Roman" panose="02020603050405020304" pitchFamily="18" charset="0"/>
              </a:rPr>
              <a:t>crops</a:t>
            </a:r>
            <a:r>
              <a:rPr lang="es-CO" sz="1000" dirty="0">
                <a:latin typeface="Times New Roman" panose="02020603050405020304" pitchFamily="18" charset="0"/>
                <a:cs typeface="Times New Roman" panose="02020603050405020304" pitchFamily="18" charset="0"/>
              </a:rPr>
              <a:t>: Contiene el recorte de los objetos detectados en las predicciones.</a:t>
            </a:r>
          </a:p>
        </p:txBody>
      </p:sp>
      <p:sp>
        <p:nvSpPr>
          <p:cNvPr id="143" name="CuadroTexto 142">
            <a:extLst>
              <a:ext uri="{FF2B5EF4-FFF2-40B4-BE49-F238E27FC236}">
                <a16:creationId xmlns:a16="http://schemas.microsoft.com/office/drawing/2014/main" id="{77707D3F-BC6B-495C-B3BD-DC2996BC4A21}"/>
              </a:ext>
            </a:extLst>
          </p:cNvPr>
          <p:cNvSpPr txBox="1"/>
          <p:nvPr/>
        </p:nvSpPr>
        <p:spPr>
          <a:xfrm>
            <a:off x="7322697" y="5754454"/>
            <a:ext cx="4497267" cy="430887"/>
          </a:xfrm>
          <a:prstGeom prst="rect">
            <a:avLst/>
          </a:prstGeom>
          <a:noFill/>
        </p:spPr>
        <p:txBody>
          <a:bodyPr wrap="square" rtlCol="0">
            <a:spAutoFit/>
          </a:bodyPr>
          <a:lstStyle/>
          <a:p>
            <a:pPr algn="just"/>
            <a:r>
              <a:rPr lang="es-MX" sz="1100" dirty="0">
                <a:latin typeface="Times New Roman" panose="02020603050405020304" pitchFamily="18" charset="0"/>
                <a:cs typeface="Times New Roman" panose="02020603050405020304" pitchFamily="18" charset="0"/>
              </a:rPr>
              <a:t>Carpeta </a:t>
            </a:r>
            <a:r>
              <a:rPr lang="es-MX" sz="1100" dirty="0" err="1">
                <a:latin typeface="Times New Roman" panose="02020603050405020304" pitchFamily="18" charset="0"/>
                <a:cs typeface="Times New Roman" panose="02020603050405020304" pitchFamily="18" charset="0"/>
              </a:rPr>
              <a:t>labels</a:t>
            </a:r>
            <a:r>
              <a:rPr lang="es-MX" sz="1100" dirty="0">
                <a:latin typeface="Times New Roman" panose="02020603050405020304" pitchFamily="18" charset="0"/>
                <a:cs typeface="Times New Roman" panose="02020603050405020304" pitchFamily="18" charset="0"/>
              </a:rPr>
              <a:t>: Almacena archivos .</a:t>
            </a:r>
            <a:r>
              <a:rPr lang="es-MX" sz="1100" dirty="0" err="1">
                <a:latin typeface="Times New Roman" panose="02020603050405020304" pitchFamily="18" charset="0"/>
                <a:cs typeface="Times New Roman" panose="02020603050405020304" pitchFamily="18" charset="0"/>
              </a:rPr>
              <a:t>txt</a:t>
            </a:r>
            <a:r>
              <a:rPr lang="es-MX" sz="1100" dirty="0">
                <a:latin typeface="Times New Roman" panose="02020603050405020304" pitchFamily="18" charset="0"/>
                <a:cs typeface="Times New Roman" panose="02020603050405020304" pitchFamily="18" charset="0"/>
              </a:rPr>
              <a:t> que contienen información acerca de la clase y la ubicación de las predicciones en el conjunto de datos. </a:t>
            </a:r>
            <a:endParaRPr lang="es-CO" sz="1100" dirty="0">
              <a:latin typeface="Times New Roman" panose="02020603050405020304" pitchFamily="18" charset="0"/>
              <a:cs typeface="Times New Roman" panose="02020603050405020304" pitchFamily="18" charset="0"/>
            </a:endParaRPr>
          </a:p>
        </p:txBody>
      </p:sp>
      <p:pic>
        <p:nvPicPr>
          <p:cNvPr id="2" name="Imagen 1">
            <a:extLst>
              <a:ext uri="{FF2B5EF4-FFF2-40B4-BE49-F238E27FC236}">
                <a16:creationId xmlns:a16="http://schemas.microsoft.com/office/drawing/2014/main" id="{6C6F7EB0-7F43-4DE6-878B-9593C49DB97E}"/>
              </a:ext>
            </a:extLst>
          </p:cNvPr>
          <p:cNvPicPr>
            <a:picLocks noChangeAspect="1"/>
          </p:cNvPicPr>
          <p:nvPr/>
        </p:nvPicPr>
        <p:blipFill>
          <a:blip r:embed="rId22"/>
          <a:stretch>
            <a:fillRect/>
          </a:stretch>
        </p:blipFill>
        <p:spPr>
          <a:xfrm>
            <a:off x="4533667" y="4199694"/>
            <a:ext cx="900863" cy="208464"/>
          </a:xfrm>
          <a:prstGeom prst="rect">
            <a:avLst/>
          </a:prstGeom>
        </p:spPr>
      </p:pic>
      <p:sp>
        <p:nvSpPr>
          <p:cNvPr id="46" name="CuadroTexto 45">
            <a:extLst>
              <a:ext uri="{FF2B5EF4-FFF2-40B4-BE49-F238E27FC236}">
                <a16:creationId xmlns:a16="http://schemas.microsoft.com/office/drawing/2014/main" id="{BADB6826-3999-4257-99D6-906A9E4E916E}"/>
              </a:ext>
            </a:extLst>
          </p:cNvPr>
          <p:cNvSpPr txBox="1"/>
          <p:nvPr/>
        </p:nvSpPr>
        <p:spPr>
          <a:xfrm>
            <a:off x="4373769" y="2786797"/>
            <a:ext cx="1283990" cy="1384995"/>
          </a:xfrm>
          <a:prstGeom prst="rect">
            <a:avLst/>
          </a:prstGeom>
          <a:noFill/>
        </p:spPr>
        <p:txBody>
          <a:bodyPr wrap="square" rtlCol="0">
            <a:spAutoFit/>
          </a:bodyPr>
          <a:lstStyle/>
          <a:p>
            <a:r>
              <a:rPr lang="es-MX" sz="1200" dirty="0">
                <a:latin typeface="Times New Roman" panose="02020603050405020304" pitchFamily="18" charset="0"/>
                <a:cs typeface="Times New Roman" panose="02020603050405020304" pitchFamily="18" charset="0"/>
              </a:rPr>
              <a:t>Guarda los </a:t>
            </a:r>
            <a:r>
              <a:rPr lang="es-MX" sz="1200" dirty="0" err="1">
                <a:latin typeface="Times New Roman" panose="02020603050405020304" pitchFamily="18" charset="0"/>
                <a:cs typeface="Times New Roman" panose="02020603050405020304" pitchFamily="18" charset="0"/>
              </a:rPr>
              <a:t>crops</a:t>
            </a:r>
            <a:r>
              <a:rPr lang="es-MX" sz="1200" dirty="0">
                <a:latin typeface="Times New Roman" panose="02020603050405020304" pitchFamily="18" charset="0"/>
                <a:cs typeface="Times New Roman" panose="02020603050405020304" pitchFamily="18" charset="0"/>
              </a:rPr>
              <a:t> por que el </a:t>
            </a:r>
            <a:r>
              <a:rPr lang="es-MX" sz="1200" dirty="0" err="1">
                <a:latin typeface="Times New Roman" panose="02020603050405020304" pitchFamily="18" charset="0"/>
                <a:cs typeface="Times New Roman" panose="02020603050405020304" pitchFamily="18" charset="0"/>
              </a:rPr>
              <a:t>hiperparametro</a:t>
            </a:r>
            <a:r>
              <a:rPr lang="es-MX" sz="1200" dirty="0">
                <a:latin typeface="Times New Roman" panose="02020603050405020304" pitchFamily="18" charset="0"/>
                <a:cs typeface="Times New Roman" panose="02020603050405020304" pitchFamily="18" charset="0"/>
              </a:rPr>
              <a:t> </a:t>
            </a:r>
            <a:r>
              <a:rPr lang="es-MX" sz="1200" dirty="0" err="1">
                <a:latin typeface="Times New Roman" panose="02020603050405020304" pitchFamily="18" charset="0"/>
                <a:cs typeface="Times New Roman" panose="02020603050405020304" pitchFamily="18" charset="0"/>
              </a:rPr>
              <a:t>save_crop</a:t>
            </a:r>
            <a:r>
              <a:rPr lang="es-MX" sz="1200" dirty="0">
                <a:latin typeface="Times New Roman" panose="02020603050405020304" pitchFamily="18" charset="0"/>
                <a:cs typeface="Times New Roman" panose="02020603050405020304" pitchFamily="18" charset="0"/>
              </a:rPr>
              <a:t> en la predicción se encuentra en True.</a:t>
            </a:r>
            <a:endParaRPr lang="es-CO" sz="1200" dirty="0">
              <a:latin typeface="Times New Roman" panose="02020603050405020304" pitchFamily="18" charset="0"/>
              <a:cs typeface="Times New Roman" panose="02020603050405020304" pitchFamily="18" charset="0"/>
            </a:endParaRPr>
          </a:p>
        </p:txBody>
      </p:sp>
      <p:cxnSp>
        <p:nvCxnSpPr>
          <p:cNvPr id="48" name="Google Shape;442;p29">
            <a:extLst>
              <a:ext uri="{FF2B5EF4-FFF2-40B4-BE49-F238E27FC236}">
                <a16:creationId xmlns:a16="http://schemas.microsoft.com/office/drawing/2014/main" id="{BB9A7A5C-B390-40B7-9A24-A398694FBDA2}"/>
              </a:ext>
            </a:extLst>
          </p:cNvPr>
          <p:cNvCxnSpPr>
            <a:cxnSpLocks/>
            <a:stCxn id="26" idx="0"/>
          </p:cNvCxnSpPr>
          <p:nvPr/>
        </p:nvCxnSpPr>
        <p:spPr>
          <a:xfrm rot="16200000" flipV="1">
            <a:off x="4857426" y="4615946"/>
            <a:ext cx="253917" cy="571"/>
          </a:xfrm>
          <a:prstGeom prst="bentConnector3">
            <a:avLst>
              <a:gd name="adj1" fmla="val 50000"/>
            </a:avLst>
          </a:prstGeom>
          <a:noFill/>
          <a:ln w="9525" cap="flat" cmpd="sng">
            <a:solidFill>
              <a:schemeClr val="dk1"/>
            </a:solidFill>
            <a:prstDash val="solid"/>
            <a:round/>
            <a:headEnd type="none" w="med" len="med"/>
            <a:tailEnd type="diamond" w="med" len="med"/>
          </a:ln>
        </p:spPr>
      </p:cxnSp>
      <p:pic>
        <p:nvPicPr>
          <p:cNvPr id="22" name="Imagen 21">
            <a:extLst>
              <a:ext uri="{FF2B5EF4-FFF2-40B4-BE49-F238E27FC236}">
                <a16:creationId xmlns:a16="http://schemas.microsoft.com/office/drawing/2014/main" id="{FD5DB28A-FDF0-423A-87D8-210379A47D18}"/>
              </a:ext>
            </a:extLst>
          </p:cNvPr>
          <p:cNvPicPr>
            <a:picLocks noChangeAspect="1"/>
          </p:cNvPicPr>
          <p:nvPr/>
        </p:nvPicPr>
        <p:blipFill>
          <a:blip r:embed="rId23"/>
          <a:stretch>
            <a:fillRect/>
          </a:stretch>
        </p:blipFill>
        <p:spPr>
          <a:xfrm>
            <a:off x="7274075" y="6205296"/>
            <a:ext cx="1124107" cy="181000"/>
          </a:xfrm>
          <a:prstGeom prst="rect">
            <a:avLst/>
          </a:prstGeom>
        </p:spPr>
      </p:pic>
      <p:sp>
        <p:nvSpPr>
          <p:cNvPr id="53" name="CuadroTexto 52">
            <a:extLst>
              <a:ext uri="{FF2B5EF4-FFF2-40B4-BE49-F238E27FC236}">
                <a16:creationId xmlns:a16="http://schemas.microsoft.com/office/drawing/2014/main" id="{87254D39-1C05-4455-AF6D-BB8C5A5DB529}"/>
              </a:ext>
            </a:extLst>
          </p:cNvPr>
          <p:cNvSpPr txBox="1"/>
          <p:nvPr/>
        </p:nvSpPr>
        <p:spPr>
          <a:xfrm>
            <a:off x="8426141" y="6134212"/>
            <a:ext cx="3511847" cy="430887"/>
          </a:xfrm>
          <a:prstGeom prst="rect">
            <a:avLst/>
          </a:prstGeom>
          <a:noFill/>
        </p:spPr>
        <p:txBody>
          <a:bodyPr wrap="square" rtlCol="0">
            <a:spAutoFit/>
          </a:bodyPr>
          <a:lstStyle/>
          <a:p>
            <a:pPr algn="just"/>
            <a:r>
              <a:rPr lang="es-MX" sz="1100" dirty="0">
                <a:latin typeface="Times New Roman" panose="02020603050405020304" pitchFamily="18" charset="0"/>
                <a:cs typeface="Times New Roman" panose="02020603050405020304" pitchFamily="18" charset="0"/>
              </a:rPr>
              <a:t>Guarda los </a:t>
            </a:r>
            <a:r>
              <a:rPr lang="es-MX" sz="1100" dirty="0" err="1">
                <a:latin typeface="Times New Roman" panose="02020603050405020304" pitchFamily="18" charset="0"/>
                <a:cs typeface="Times New Roman" panose="02020603050405020304" pitchFamily="18" charset="0"/>
              </a:rPr>
              <a:t>labels</a:t>
            </a:r>
            <a:r>
              <a:rPr lang="es-MX" sz="1100" dirty="0">
                <a:latin typeface="Times New Roman" panose="02020603050405020304" pitchFamily="18" charset="0"/>
                <a:cs typeface="Times New Roman" panose="02020603050405020304" pitchFamily="18" charset="0"/>
              </a:rPr>
              <a:t> por que el </a:t>
            </a:r>
            <a:r>
              <a:rPr lang="es-MX" sz="1100" dirty="0" err="1">
                <a:latin typeface="Times New Roman" panose="02020603050405020304" pitchFamily="18" charset="0"/>
                <a:cs typeface="Times New Roman" panose="02020603050405020304" pitchFamily="18" charset="0"/>
              </a:rPr>
              <a:t>hiperparametro</a:t>
            </a:r>
            <a:r>
              <a:rPr lang="es-MX" sz="1100" dirty="0">
                <a:latin typeface="Times New Roman" panose="02020603050405020304" pitchFamily="18" charset="0"/>
                <a:cs typeface="Times New Roman" panose="02020603050405020304" pitchFamily="18" charset="0"/>
              </a:rPr>
              <a:t> </a:t>
            </a:r>
            <a:r>
              <a:rPr lang="es-MX" sz="1100" dirty="0" err="1">
                <a:latin typeface="Times New Roman" panose="02020603050405020304" pitchFamily="18" charset="0"/>
                <a:cs typeface="Times New Roman" panose="02020603050405020304" pitchFamily="18" charset="0"/>
              </a:rPr>
              <a:t>save_txt</a:t>
            </a:r>
            <a:r>
              <a:rPr lang="es-MX" sz="1100" dirty="0">
                <a:latin typeface="Times New Roman" panose="02020603050405020304" pitchFamily="18" charset="0"/>
                <a:cs typeface="Times New Roman" panose="02020603050405020304" pitchFamily="18" charset="0"/>
              </a:rPr>
              <a:t> se encuentra en True.</a:t>
            </a:r>
            <a:endParaRPr lang="es-CO" sz="1100" dirty="0">
              <a:latin typeface="Times New Roman" panose="02020603050405020304" pitchFamily="18" charset="0"/>
              <a:cs typeface="Times New Roman" panose="02020603050405020304" pitchFamily="18" charset="0"/>
            </a:endParaRPr>
          </a:p>
        </p:txBody>
      </p:sp>
      <p:cxnSp>
        <p:nvCxnSpPr>
          <p:cNvPr id="54" name="Google Shape;123;p17">
            <a:extLst>
              <a:ext uri="{FF2B5EF4-FFF2-40B4-BE49-F238E27FC236}">
                <a16:creationId xmlns:a16="http://schemas.microsoft.com/office/drawing/2014/main" id="{31F02927-79E5-41CB-A3C0-49AD0E0A82EB}"/>
              </a:ext>
            </a:extLst>
          </p:cNvPr>
          <p:cNvCxnSpPr>
            <a:cxnSpLocks/>
            <a:stCxn id="31" idx="3"/>
          </p:cNvCxnSpPr>
          <p:nvPr/>
        </p:nvCxnSpPr>
        <p:spPr>
          <a:xfrm flipH="1">
            <a:off x="7204673" y="5076314"/>
            <a:ext cx="121656" cy="1221967"/>
          </a:xfrm>
          <a:prstGeom prst="bentConnector4">
            <a:avLst>
              <a:gd name="adj1" fmla="val 99481"/>
              <a:gd name="adj2" fmla="val 55623"/>
            </a:avLst>
          </a:prstGeom>
          <a:noFill/>
          <a:ln w="9525" cap="flat" cmpd="sng">
            <a:solidFill>
              <a:schemeClr val="dk1"/>
            </a:solidFill>
            <a:prstDash val="solid"/>
            <a:round/>
            <a:headEnd type="none" w="med" len="med"/>
            <a:tailEnd type="diamond" w="med" len="med"/>
          </a:ln>
        </p:spPr>
      </p:cxnSp>
      <p:sp>
        <p:nvSpPr>
          <p:cNvPr id="49" name="Título 1">
            <a:extLst>
              <a:ext uri="{FF2B5EF4-FFF2-40B4-BE49-F238E27FC236}">
                <a16:creationId xmlns:a16="http://schemas.microsoft.com/office/drawing/2014/main" id="{0DE3EE4C-8B76-435C-BB64-01A2C9D20347}"/>
              </a:ext>
            </a:extLst>
          </p:cNvPr>
          <p:cNvSpPr txBox="1">
            <a:spLocks/>
          </p:cNvSpPr>
          <p:nvPr/>
        </p:nvSpPr>
        <p:spPr>
          <a:xfrm>
            <a:off x="1092830" y="-5858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Resultados de predicción</a:t>
            </a:r>
          </a:p>
        </p:txBody>
      </p:sp>
    </p:spTree>
    <p:extLst>
      <p:ext uri="{BB962C8B-B14F-4D97-AF65-F5344CB8AC3E}">
        <p14:creationId xmlns:p14="http://schemas.microsoft.com/office/powerpoint/2010/main" val="4128870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BD5E361-D384-4C7F-AD57-3257F5528C7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23" name="Imagen 22">
            <a:extLst>
              <a:ext uri="{FF2B5EF4-FFF2-40B4-BE49-F238E27FC236}">
                <a16:creationId xmlns:a16="http://schemas.microsoft.com/office/drawing/2014/main" id="{63819A36-5D13-4481-AEE7-581B69A0B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63" y="1751734"/>
            <a:ext cx="1838582" cy="1401558"/>
          </a:xfrm>
          <a:prstGeom prst="rect">
            <a:avLst/>
          </a:prstGeom>
        </p:spPr>
      </p:pic>
      <p:pic>
        <p:nvPicPr>
          <p:cNvPr id="25" name="Imagen 24">
            <a:extLst>
              <a:ext uri="{FF2B5EF4-FFF2-40B4-BE49-F238E27FC236}">
                <a16:creationId xmlns:a16="http://schemas.microsoft.com/office/drawing/2014/main" id="{32604617-14EA-4DC3-BA15-F510F1EEAE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526" y="1751734"/>
            <a:ext cx="1770219" cy="1401558"/>
          </a:xfrm>
          <a:prstGeom prst="rect">
            <a:avLst/>
          </a:prstGeom>
        </p:spPr>
      </p:pic>
      <p:pic>
        <p:nvPicPr>
          <p:cNvPr id="26" name="Imagen 25">
            <a:extLst>
              <a:ext uri="{FF2B5EF4-FFF2-40B4-BE49-F238E27FC236}">
                <a16:creationId xmlns:a16="http://schemas.microsoft.com/office/drawing/2014/main" id="{FE6C7935-0EA2-4784-80D1-681DC43D5C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464" y="3278328"/>
            <a:ext cx="1838582" cy="1718529"/>
          </a:xfrm>
          <a:prstGeom prst="rect">
            <a:avLst/>
          </a:prstGeom>
        </p:spPr>
      </p:pic>
      <p:pic>
        <p:nvPicPr>
          <p:cNvPr id="27" name="Imagen 26">
            <a:extLst>
              <a:ext uri="{FF2B5EF4-FFF2-40B4-BE49-F238E27FC236}">
                <a16:creationId xmlns:a16="http://schemas.microsoft.com/office/drawing/2014/main" id="{C78EA036-FB20-45C5-8BEC-8C6EA481F470}"/>
              </a:ext>
            </a:extLst>
          </p:cNvPr>
          <p:cNvPicPr>
            <a:picLocks noChangeAspect="1"/>
          </p:cNvPicPr>
          <p:nvPr/>
        </p:nvPicPr>
        <p:blipFill rotWithShape="1">
          <a:blip r:embed="rId6">
            <a:extLst>
              <a:ext uri="{28A0092B-C50C-407E-A947-70E740481C1C}">
                <a14:useLocalDpi xmlns:a14="http://schemas.microsoft.com/office/drawing/2010/main" val="0"/>
              </a:ext>
            </a:extLst>
          </a:blip>
          <a:srcRect l="17667"/>
          <a:stretch/>
        </p:blipFill>
        <p:spPr>
          <a:xfrm>
            <a:off x="2602527" y="3278328"/>
            <a:ext cx="1770219" cy="1718528"/>
          </a:xfrm>
          <a:prstGeom prst="rect">
            <a:avLst/>
          </a:prstGeom>
        </p:spPr>
      </p:pic>
      <p:pic>
        <p:nvPicPr>
          <p:cNvPr id="28" name="Imagen 27">
            <a:extLst>
              <a:ext uri="{FF2B5EF4-FFF2-40B4-BE49-F238E27FC236}">
                <a16:creationId xmlns:a16="http://schemas.microsoft.com/office/drawing/2014/main" id="{E4B4322B-B5EF-4FEA-BF2D-7FEDABB64A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462" y="5123574"/>
            <a:ext cx="1838582" cy="1378937"/>
          </a:xfrm>
          <a:prstGeom prst="rect">
            <a:avLst/>
          </a:prstGeom>
        </p:spPr>
      </p:pic>
      <p:pic>
        <p:nvPicPr>
          <p:cNvPr id="29" name="Imagen 28">
            <a:extLst>
              <a:ext uri="{FF2B5EF4-FFF2-40B4-BE49-F238E27FC236}">
                <a16:creationId xmlns:a16="http://schemas.microsoft.com/office/drawing/2014/main" id="{485800B1-1FA3-4B8C-A34C-A410BD21D3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02524" y="5123574"/>
            <a:ext cx="1770219" cy="1378937"/>
          </a:xfrm>
          <a:prstGeom prst="rect">
            <a:avLst/>
          </a:prstGeom>
        </p:spPr>
      </p:pic>
      <p:pic>
        <p:nvPicPr>
          <p:cNvPr id="30" name="Imagen 29">
            <a:extLst>
              <a:ext uri="{FF2B5EF4-FFF2-40B4-BE49-F238E27FC236}">
                <a16:creationId xmlns:a16="http://schemas.microsoft.com/office/drawing/2014/main" id="{13D50064-ADE7-49D5-B6D1-1FBD5E38BB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38448" y="1734970"/>
            <a:ext cx="2045179" cy="1418322"/>
          </a:xfrm>
          <a:prstGeom prst="rect">
            <a:avLst/>
          </a:prstGeom>
        </p:spPr>
      </p:pic>
      <p:pic>
        <p:nvPicPr>
          <p:cNvPr id="31" name="Imagen 30">
            <a:extLst>
              <a:ext uri="{FF2B5EF4-FFF2-40B4-BE49-F238E27FC236}">
                <a16:creationId xmlns:a16="http://schemas.microsoft.com/office/drawing/2014/main" id="{1B63B74E-FD84-4580-903C-1DA3701592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38448" y="3282031"/>
            <a:ext cx="2045179" cy="1713490"/>
          </a:xfrm>
          <a:prstGeom prst="rect">
            <a:avLst/>
          </a:prstGeom>
        </p:spPr>
      </p:pic>
      <p:pic>
        <p:nvPicPr>
          <p:cNvPr id="32" name="Imagen 31">
            <a:extLst>
              <a:ext uri="{FF2B5EF4-FFF2-40B4-BE49-F238E27FC236}">
                <a16:creationId xmlns:a16="http://schemas.microsoft.com/office/drawing/2014/main" id="{53D123BF-C5E9-4CEB-8CF3-91734CDC434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38448" y="5112896"/>
            <a:ext cx="2045180" cy="1356547"/>
          </a:xfrm>
          <a:prstGeom prst="rect">
            <a:avLst/>
          </a:prstGeom>
        </p:spPr>
      </p:pic>
      <p:pic>
        <p:nvPicPr>
          <p:cNvPr id="33" name="Imagen 32">
            <a:extLst>
              <a:ext uri="{FF2B5EF4-FFF2-40B4-BE49-F238E27FC236}">
                <a16:creationId xmlns:a16="http://schemas.microsoft.com/office/drawing/2014/main" id="{1A1BD1B6-AA83-40D0-A524-C3FDF62F2D1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90362" y="1744307"/>
            <a:ext cx="1850772" cy="1417773"/>
          </a:xfrm>
          <a:prstGeom prst="rect">
            <a:avLst/>
          </a:prstGeom>
        </p:spPr>
      </p:pic>
      <p:pic>
        <p:nvPicPr>
          <p:cNvPr id="34" name="Imagen 33">
            <a:extLst>
              <a:ext uri="{FF2B5EF4-FFF2-40B4-BE49-F238E27FC236}">
                <a16:creationId xmlns:a16="http://schemas.microsoft.com/office/drawing/2014/main" id="{290238EA-513C-41BF-B06D-8F35111DD46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90363" y="3285205"/>
            <a:ext cx="1850771" cy="1710316"/>
          </a:xfrm>
          <a:prstGeom prst="rect">
            <a:avLst/>
          </a:prstGeom>
        </p:spPr>
      </p:pic>
      <p:pic>
        <p:nvPicPr>
          <p:cNvPr id="21" name="Imagen 20">
            <a:extLst>
              <a:ext uri="{FF2B5EF4-FFF2-40B4-BE49-F238E27FC236}">
                <a16:creationId xmlns:a16="http://schemas.microsoft.com/office/drawing/2014/main" id="{427EEDE5-245A-48D9-902B-0AC5F96EA03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02008" y="5116146"/>
            <a:ext cx="1840904" cy="1369277"/>
          </a:xfrm>
          <a:prstGeom prst="rect">
            <a:avLst/>
          </a:prstGeom>
        </p:spPr>
      </p:pic>
      <p:pic>
        <p:nvPicPr>
          <p:cNvPr id="35" name="Imagen 34">
            <a:extLst>
              <a:ext uri="{FF2B5EF4-FFF2-40B4-BE49-F238E27FC236}">
                <a16:creationId xmlns:a16="http://schemas.microsoft.com/office/drawing/2014/main" id="{4D491493-B491-4999-A88F-CA6697BBAA2D}"/>
              </a:ext>
            </a:extLst>
          </p:cNvPr>
          <p:cNvPicPr>
            <a:picLocks noChangeAspect="1"/>
          </p:cNvPicPr>
          <p:nvPr/>
        </p:nvPicPr>
        <p:blipFill rotWithShape="1">
          <a:blip r:embed="rId15">
            <a:extLst>
              <a:ext uri="{28A0092B-C50C-407E-A947-70E740481C1C}">
                <a14:useLocalDpi xmlns:a14="http://schemas.microsoft.com/office/drawing/2010/main" val="0"/>
              </a:ext>
            </a:extLst>
          </a:blip>
          <a:srcRect l="25385"/>
          <a:stretch/>
        </p:blipFill>
        <p:spPr>
          <a:xfrm>
            <a:off x="9310260" y="1766910"/>
            <a:ext cx="2200848" cy="1410896"/>
          </a:xfrm>
          <a:prstGeom prst="rect">
            <a:avLst/>
          </a:prstGeom>
        </p:spPr>
      </p:pic>
      <p:pic>
        <p:nvPicPr>
          <p:cNvPr id="36" name="Imagen 35">
            <a:extLst>
              <a:ext uri="{FF2B5EF4-FFF2-40B4-BE49-F238E27FC236}">
                <a16:creationId xmlns:a16="http://schemas.microsoft.com/office/drawing/2014/main" id="{B6D9CDF6-E83A-4A48-8E8A-A0BEED5A7B1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10260" y="3305101"/>
            <a:ext cx="2200848" cy="1692566"/>
          </a:xfrm>
          <a:prstGeom prst="rect">
            <a:avLst/>
          </a:prstGeom>
        </p:spPr>
      </p:pic>
      <p:pic>
        <p:nvPicPr>
          <p:cNvPr id="38" name="Imagen 37">
            <a:extLst>
              <a:ext uri="{FF2B5EF4-FFF2-40B4-BE49-F238E27FC236}">
                <a16:creationId xmlns:a16="http://schemas.microsoft.com/office/drawing/2014/main" id="{A75F7A87-F589-4B10-81AE-C14179DAB25A}"/>
              </a:ext>
            </a:extLst>
          </p:cNvPr>
          <p:cNvPicPr>
            <a:picLocks noChangeAspect="1"/>
          </p:cNvPicPr>
          <p:nvPr/>
        </p:nvPicPr>
        <p:blipFill rotWithShape="1">
          <a:blip r:embed="rId17">
            <a:extLst>
              <a:ext uri="{28A0092B-C50C-407E-A947-70E740481C1C}">
                <a14:useLocalDpi xmlns:a14="http://schemas.microsoft.com/office/drawing/2010/main" val="0"/>
              </a:ext>
            </a:extLst>
          </a:blip>
          <a:srcRect r="24041"/>
          <a:stretch/>
        </p:blipFill>
        <p:spPr>
          <a:xfrm>
            <a:off x="9308483" y="5134518"/>
            <a:ext cx="2218053" cy="1377568"/>
          </a:xfrm>
          <a:prstGeom prst="rect">
            <a:avLst/>
          </a:prstGeom>
        </p:spPr>
      </p:pic>
      <p:sp>
        <p:nvSpPr>
          <p:cNvPr id="11" name="Rectángulo 10">
            <a:extLst>
              <a:ext uri="{FF2B5EF4-FFF2-40B4-BE49-F238E27FC236}">
                <a16:creationId xmlns:a16="http://schemas.microsoft.com/office/drawing/2014/main" id="{D6E957B4-AA67-457C-A0E6-1C1188DFD9E8}"/>
              </a:ext>
            </a:extLst>
          </p:cNvPr>
          <p:cNvSpPr/>
          <p:nvPr/>
        </p:nvSpPr>
        <p:spPr>
          <a:xfrm>
            <a:off x="665463" y="1751734"/>
            <a:ext cx="1838581" cy="140155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39" name="Rectángulo 38">
            <a:extLst>
              <a:ext uri="{FF2B5EF4-FFF2-40B4-BE49-F238E27FC236}">
                <a16:creationId xmlns:a16="http://schemas.microsoft.com/office/drawing/2014/main" id="{7FEA7BC5-91F5-4E3B-900A-122A7E20A8B9}"/>
              </a:ext>
            </a:extLst>
          </p:cNvPr>
          <p:cNvSpPr/>
          <p:nvPr/>
        </p:nvSpPr>
        <p:spPr>
          <a:xfrm>
            <a:off x="2602246" y="1751734"/>
            <a:ext cx="1760628" cy="140155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0" name="Rectángulo 39">
            <a:extLst>
              <a:ext uri="{FF2B5EF4-FFF2-40B4-BE49-F238E27FC236}">
                <a16:creationId xmlns:a16="http://schemas.microsoft.com/office/drawing/2014/main" id="{68A9BEE1-6FF6-438B-AC12-646C2231DBA4}"/>
              </a:ext>
            </a:extLst>
          </p:cNvPr>
          <p:cNvSpPr/>
          <p:nvPr/>
        </p:nvSpPr>
        <p:spPr>
          <a:xfrm>
            <a:off x="665462" y="3280009"/>
            <a:ext cx="1838582" cy="171684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1" name="Rectángulo 40">
            <a:extLst>
              <a:ext uri="{FF2B5EF4-FFF2-40B4-BE49-F238E27FC236}">
                <a16:creationId xmlns:a16="http://schemas.microsoft.com/office/drawing/2014/main" id="{580CF703-A1D8-420B-BABE-E9DBE3DBE5A3}"/>
              </a:ext>
            </a:extLst>
          </p:cNvPr>
          <p:cNvSpPr/>
          <p:nvPr/>
        </p:nvSpPr>
        <p:spPr>
          <a:xfrm>
            <a:off x="2612117" y="3273158"/>
            <a:ext cx="1760628" cy="171684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2" name="Rectángulo 41">
            <a:extLst>
              <a:ext uri="{FF2B5EF4-FFF2-40B4-BE49-F238E27FC236}">
                <a16:creationId xmlns:a16="http://schemas.microsoft.com/office/drawing/2014/main" id="{07C32039-2594-4063-A92F-7B1BBBE83F2C}"/>
              </a:ext>
            </a:extLst>
          </p:cNvPr>
          <p:cNvSpPr/>
          <p:nvPr/>
        </p:nvSpPr>
        <p:spPr>
          <a:xfrm>
            <a:off x="665458" y="5123573"/>
            <a:ext cx="1838583" cy="13676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3" name="Rectángulo 42">
            <a:extLst>
              <a:ext uri="{FF2B5EF4-FFF2-40B4-BE49-F238E27FC236}">
                <a16:creationId xmlns:a16="http://schemas.microsoft.com/office/drawing/2014/main" id="{A120D73C-9677-4ACD-B2F2-612B76689456}"/>
              </a:ext>
            </a:extLst>
          </p:cNvPr>
          <p:cNvSpPr/>
          <p:nvPr/>
        </p:nvSpPr>
        <p:spPr>
          <a:xfrm>
            <a:off x="2612115" y="5123574"/>
            <a:ext cx="1750759" cy="1363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4" name="Rectángulo 43">
            <a:extLst>
              <a:ext uri="{FF2B5EF4-FFF2-40B4-BE49-F238E27FC236}">
                <a16:creationId xmlns:a16="http://schemas.microsoft.com/office/drawing/2014/main" id="{87361DDC-1390-456E-9D69-F6F4A23DDDAC}"/>
              </a:ext>
            </a:extLst>
          </p:cNvPr>
          <p:cNvSpPr/>
          <p:nvPr/>
        </p:nvSpPr>
        <p:spPr>
          <a:xfrm>
            <a:off x="4838448" y="1734968"/>
            <a:ext cx="2045179" cy="14164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5" name="Rectángulo 44">
            <a:extLst>
              <a:ext uri="{FF2B5EF4-FFF2-40B4-BE49-F238E27FC236}">
                <a16:creationId xmlns:a16="http://schemas.microsoft.com/office/drawing/2014/main" id="{E6207E60-9FA7-46F3-A852-FC9301B95912}"/>
              </a:ext>
            </a:extLst>
          </p:cNvPr>
          <p:cNvSpPr/>
          <p:nvPr/>
        </p:nvSpPr>
        <p:spPr>
          <a:xfrm>
            <a:off x="6990362" y="1742396"/>
            <a:ext cx="1850772" cy="14183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6" name="Rectángulo 45">
            <a:extLst>
              <a:ext uri="{FF2B5EF4-FFF2-40B4-BE49-F238E27FC236}">
                <a16:creationId xmlns:a16="http://schemas.microsoft.com/office/drawing/2014/main" id="{28DB618E-B2A0-4AC8-BDBD-59191E2DADBC}"/>
              </a:ext>
            </a:extLst>
          </p:cNvPr>
          <p:cNvSpPr/>
          <p:nvPr/>
        </p:nvSpPr>
        <p:spPr>
          <a:xfrm>
            <a:off x="4838448" y="3278096"/>
            <a:ext cx="2045179" cy="170999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7" name="Rectángulo 46">
            <a:extLst>
              <a:ext uri="{FF2B5EF4-FFF2-40B4-BE49-F238E27FC236}">
                <a16:creationId xmlns:a16="http://schemas.microsoft.com/office/drawing/2014/main" id="{D6C5743E-5AC7-42EF-85D2-D368C7EFB104}"/>
              </a:ext>
            </a:extLst>
          </p:cNvPr>
          <p:cNvSpPr/>
          <p:nvPr/>
        </p:nvSpPr>
        <p:spPr>
          <a:xfrm>
            <a:off x="6990362" y="3280033"/>
            <a:ext cx="1852549" cy="170805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8" name="Rectángulo 47">
            <a:extLst>
              <a:ext uri="{FF2B5EF4-FFF2-40B4-BE49-F238E27FC236}">
                <a16:creationId xmlns:a16="http://schemas.microsoft.com/office/drawing/2014/main" id="{6A019CBB-8AA0-4896-B882-4E9CCBEF33D3}"/>
              </a:ext>
            </a:extLst>
          </p:cNvPr>
          <p:cNvSpPr/>
          <p:nvPr/>
        </p:nvSpPr>
        <p:spPr>
          <a:xfrm>
            <a:off x="4838448" y="5110868"/>
            <a:ext cx="2045179" cy="135857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9" name="Rectángulo 48">
            <a:extLst>
              <a:ext uri="{FF2B5EF4-FFF2-40B4-BE49-F238E27FC236}">
                <a16:creationId xmlns:a16="http://schemas.microsoft.com/office/drawing/2014/main" id="{9F9D8848-0F40-4A59-A743-8464464C84F1}"/>
              </a:ext>
            </a:extLst>
          </p:cNvPr>
          <p:cNvSpPr/>
          <p:nvPr/>
        </p:nvSpPr>
        <p:spPr>
          <a:xfrm>
            <a:off x="7002009" y="5110868"/>
            <a:ext cx="1840903" cy="136927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0" name="Rectángulo 49">
            <a:extLst>
              <a:ext uri="{FF2B5EF4-FFF2-40B4-BE49-F238E27FC236}">
                <a16:creationId xmlns:a16="http://schemas.microsoft.com/office/drawing/2014/main" id="{59DFF897-A072-4DEB-B8BF-11BEC1A87CE7}"/>
              </a:ext>
            </a:extLst>
          </p:cNvPr>
          <p:cNvSpPr/>
          <p:nvPr/>
        </p:nvSpPr>
        <p:spPr>
          <a:xfrm>
            <a:off x="9310260" y="1765954"/>
            <a:ext cx="2200848" cy="141185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1" name="Rectángulo 50">
            <a:extLst>
              <a:ext uri="{FF2B5EF4-FFF2-40B4-BE49-F238E27FC236}">
                <a16:creationId xmlns:a16="http://schemas.microsoft.com/office/drawing/2014/main" id="{A09286BC-D62F-4824-84CA-746DEB62D093}"/>
              </a:ext>
            </a:extLst>
          </p:cNvPr>
          <p:cNvSpPr/>
          <p:nvPr/>
        </p:nvSpPr>
        <p:spPr>
          <a:xfrm>
            <a:off x="9308483" y="3305100"/>
            <a:ext cx="2200848" cy="169256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2" name="Rectángulo 51">
            <a:extLst>
              <a:ext uri="{FF2B5EF4-FFF2-40B4-BE49-F238E27FC236}">
                <a16:creationId xmlns:a16="http://schemas.microsoft.com/office/drawing/2014/main" id="{5E447763-0DD5-469F-A4FD-6272461F1666}"/>
              </a:ext>
            </a:extLst>
          </p:cNvPr>
          <p:cNvSpPr/>
          <p:nvPr/>
        </p:nvSpPr>
        <p:spPr>
          <a:xfrm>
            <a:off x="9308483" y="5134519"/>
            <a:ext cx="2216275" cy="1356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3" name="CuadroTexto 52">
            <a:extLst>
              <a:ext uri="{FF2B5EF4-FFF2-40B4-BE49-F238E27FC236}">
                <a16:creationId xmlns:a16="http://schemas.microsoft.com/office/drawing/2014/main" id="{C881C8AC-360B-4245-9D73-4843B6A4C514}"/>
              </a:ext>
            </a:extLst>
          </p:cNvPr>
          <p:cNvSpPr txBox="1"/>
          <p:nvPr/>
        </p:nvSpPr>
        <p:spPr>
          <a:xfrm>
            <a:off x="1876655" y="1402994"/>
            <a:ext cx="1470919" cy="276999"/>
          </a:xfrm>
          <a:prstGeom prst="rect">
            <a:avLst/>
          </a:prstGeom>
          <a:noFill/>
        </p:spPr>
        <p:txBody>
          <a:bodyPr wrap="square" rtlCol="0">
            <a:spAutoFit/>
          </a:bodyPr>
          <a:lstStyle/>
          <a:p>
            <a:r>
              <a:rPr lang="es-CO" sz="1200" dirty="0">
                <a:latin typeface="Bahnschrift Light" panose="020B0502040204020203" pitchFamily="34" charset="0"/>
                <a:cs typeface="Times New Roman" panose="02020603050405020304" pitchFamily="18" charset="0"/>
              </a:rPr>
              <a:t>Modelo marcas</a:t>
            </a:r>
          </a:p>
        </p:txBody>
      </p:sp>
      <p:sp>
        <p:nvSpPr>
          <p:cNvPr id="54" name="CuadroTexto 53">
            <a:extLst>
              <a:ext uri="{FF2B5EF4-FFF2-40B4-BE49-F238E27FC236}">
                <a16:creationId xmlns:a16="http://schemas.microsoft.com/office/drawing/2014/main" id="{5F8AA369-260D-4AA7-819C-E3FB273D0007}"/>
              </a:ext>
            </a:extLst>
          </p:cNvPr>
          <p:cNvSpPr txBox="1"/>
          <p:nvPr/>
        </p:nvSpPr>
        <p:spPr>
          <a:xfrm>
            <a:off x="9308483" y="1242263"/>
            <a:ext cx="2200848" cy="461665"/>
          </a:xfrm>
          <a:prstGeom prst="rect">
            <a:avLst/>
          </a:prstGeom>
          <a:noFill/>
        </p:spPr>
        <p:txBody>
          <a:bodyPr wrap="square" rtlCol="0">
            <a:spAutoFit/>
          </a:bodyPr>
          <a:lstStyle/>
          <a:p>
            <a:r>
              <a:rPr lang="es-CO" sz="1200" dirty="0">
                <a:latin typeface="Bahnschrift Light" panose="020B0502040204020203" pitchFamily="34" charset="0"/>
                <a:cs typeface="Times New Roman" panose="02020603050405020304" pitchFamily="18" charset="0"/>
              </a:rPr>
              <a:t>Segmentación de la clase carro</a:t>
            </a:r>
          </a:p>
        </p:txBody>
      </p:sp>
      <p:sp>
        <p:nvSpPr>
          <p:cNvPr id="55" name="CuadroTexto 54">
            <a:extLst>
              <a:ext uri="{FF2B5EF4-FFF2-40B4-BE49-F238E27FC236}">
                <a16:creationId xmlns:a16="http://schemas.microsoft.com/office/drawing/2014/main" id="{BB85CF12-9871-4842-9B95-65800254429F}"/>
              </a:ext>
            </a:extLst>
          </p:cNvPr>
          <p:cNvSpPr txBox="1"/>
          <p:nvPr/>
        </p:nvSpPr>
        <p:spPr>
          <a:xfrm>
            <a:off x="5889938" y="1402994"/>
            <a:ext cx="2200848" cy="276999"/>
          </a:xfrm>
          <a:prstGeom prst="rect">
            <a:avLst/>
          </a:prstGeom>
          <a:noFill/>
        </p:spPr>
        <p:txBody>
          <a:bodyPr wrap="square" rtlCol="0">
            <a:spAutoFit/>
          </a:bodyPr>
          <a:lstStyle/>
          <a:p>
            <a:r>
              <a:rPr lang="es-CO" sz="1200" dirty="0">
                <a:latin typeface="Bahnschrift Light" panose="020B0502040204020203" pitchFamily="34" charset="0"/>
                <a:cs typeface="Times New Roman" panose="02020603050405020304" pitchFamily="18" charset="0"/>
              </a:rPr>
              <a:t>Modelo rayón y abolladura</a:t>
            </a:r>
          </a:p>
        </p:txBody>
      </p:sp>
      <p:sp>
        <p:nvSpPr>
          <p:cNvPr id="56" name="Título 1">
            <a:extLst>
              <a:ext uri="{FF2B5EF4-FFF2-40B4-BE49-F238E27FC236}">
                <a16:creationId xmlns:a16="http://schemas.microsoft.com/office/drawing/2014/main" id="{A66E6B49-8944-41F7-B1CD-2A96F447238D}"/>
              </a:ext>
            </a:extLst>
          </p:cNvPr>
          <p:cNvSpPr txBox="1">
            <a:spLocks/>
          </p:cNvSpPr>
          <p:nvPr/>
        </p:nvSpPr>
        <p:spPr>
          <a:xfrm>
            <a:off x="838200" y="56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Resultados de predicción | Modo segmentación</a:t>
            </a:r>
          </a:p>
        </p:txBody>
      </p:sp>
    </p:spTree>
    <p:extLst>
      <p:ext uri="{BB962C8B-B14F-4D97-AF65-F5344CB8AC3E}">
        <p14:creationId xmlns:p14="http://schemas.microsoft.com/office/powerpoint/2010/main" val="514871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F62E20D6-12C6-4525-B7D7-8A161B7E8062}"/>
              </a:ext>
            </a:extLst>
          </p:cNvPr>
          <p:cNvPicPr/>
          <p:nvPr/>
        </p:nvPicPr>
        <p:blipFill>
          <a:blip r:embed="rId2"/>
          <a:stretch>
            <a:fillRect/>
          </a:stretch>
        </p:blipFill>
        <p:spPr>
          <a:xfrm>
            <a:off x="968674" y="3429000"/>
            <a:ext cx="4000500" cy="2229289"/>
          </a:xfrm>
          <a:prstGeom prst="rect">
            <a:avLst/>
          </a:prstGeom>
        </p:spPr>
      </p:pic>
      <p:sp>
        <p:nvSpPr>
          <p:cNvPr id="7" name="CuadroTexto 6">
            <a:extLst>
              <a:ext uri="{FF2B5EF4-FFF2-40B4-BE49-F238E27FC236}">
                <a16:creationId xmlns:a16="http://schemas.microsoft.com/office/drawing/2014/main" id="{248ECB33-68FE-498D-89EE-913218E50546}"/>
              </a:ext>
            </a:extLst>
          </p:cNvPr>
          <p:cNvSpPr txBox="1"/>
          <p:nvPr/>
        </p:nvSpPr>
        <p:spPr>
          <a:xfrm>
            <a:off x="838200" y="1560538"/>
            <a:ext cx="10515600" cy="338554"/>
          </a:xfrm>
          <a:prstGeom prst="rect">
            <a:avLst/>
          </a:prstGeom>
          <a:noFill/>
        </p:spPr>
        <p:txBody>
          <a:bodyPr wrap="square" rtlCol="0">
            <a:spAutoFit/>
          </a:bodyPr>
          <a:lstStyle/>
          <a:p>
            <a:r>
              <a:rPr lang="es-CO" sz="1600" dirty="0">
                <a:latin typeface="Times New Roman" panose="02020603050405020304" pitchFamily="18" charset="0"/>
                <a:cs typeface="Times New Roman" panose="02020603050405020304" pitchFamily="18" charset="0"/>
              </a:rPr>
              <a:t>Al iniciar el script, es esencial ejecutar las siguientes dos celdas para garantizar el correcto funcionamiento del proyecto:</a:t>
            </a:r>
          </a:p>
        </p:txBody>
      </p:sp>
      <p:sp>
        <p:nvSpPr>
          <p:cNvPr id="8" name="CuadroTexto 7">
            <a:extLst>
              <a:ext uri="{FF2B5EF4-FFF2-40B4-BE49-F238E27FC236}">
                <a16:creationId xmlns:a16="http://schemas.microsoft.com/office/drawing/2014/main" id="{B1E3697F-4D57-4F38-A3D5-A3DC4069C480}"/>
              </a:ext>
            </a:extLst>
          </p:cNvPr>
          <p:cNvSpPr txBox="1"/>
          <p:nvPr/>
        </p:nvSpPr>
        <p:spPr>
          <a:xfrm>
            <a:off x="6556119" y="2331583"/>
            <a:ext cx="4797681" cy="861774"/>
          </a:xfrm>
          <a:prstGeom prst="rect">
            <a:avLst/>
          </a:prstGeom>
          <a:noFill/>
        </p:spPr>
        <p:txBody>
          <a:bodyPr wrap="square" rtlCol="0">
            <a:spAutoFit/>
          </a:bodyPr>
          <a:lstStyle/>
          <a:p>
            <a:r>
              <a:rPr lang="es-MX" b="1" dirty="0">
                <a:latin typeface="Bell MT" panose="02020503060305020303" pitchFamily="18" charset="0"/>
              </a:rPr>
              <a:t>Carga de rutas: </a:t>
            </a:r>
            <a:r>
              <a:rPr lang="es-MX" sz="1600" dirty="0">
                <a:latin typeface="Times New Roman" panose="02020603050405020304" pitchFamily="18" charset="0"/>
                <a:cs typeface="Times New Roman" panose="02020603050405020304" pitchFamily="18" charset="0"/>
              </a:rPr>
              <a:t>Esta celda establece las rutas hacia los diferentes sectores que serán utilizados en etapas posteriores del proyecto.</a:t>
            </a:r>
            <a:endParaRPr lang="es-MX"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D98639BC-0B03-45EC-A54C-FDA481661115}"/>
              </a:ext>
            </a:extLst>
          </p:cNvPr>
          <p:cNvSpPr txBox="1"/>
          <p:nvPr/>
        </p:nvSpPr>
        <p:spPr>
          <a:xfrm>
            <a:off x="838200" y="2331583"/>
            <a:ext cx="4261449" cy="861774"/>
          </a:xfrm>
          <a:prstGeom prst="rect">
            <a:avLst/>
          </a:prstGeom>
          <a:noFill/>
        </p:spPr>
        <p:txBody>
          <a:bodyPr wrap="square" rtlCol="0">
            <a:spAutoFit/>
          </a:bodyPr>
          <a:lstStyle/>
          <a:p>
            <a:r>
              <a:rPr lang="es-MX" b="1" dirty="0">
                <a:latin typeface="Bell MT" panose="02020503060305020303" pitchFamily="18" charset="0"/>
              </a:rPr>
              <a:t>Carga de bibliotecas</a:t>
            </a:r>
            <a:r>
              <a:rPr lang="es-MX" dirty="0">
                <a:latin typeface="Bell MT" panose="02020503060305020303" pitchFamily="18" charset="0"/>
              </a:rPr>
              <a:t>: </a:t>
            </a:r>
            <a:r>
              <a:rPr lang="es-CO" sz="1600" dirty="0">
                <a:latin typeface="Times New Roman" panose="02020603050405020304" pitchFamily="18" charset="0"/>
                <a:cs typeface="Times New Roman" panose="02020603050405020304" pitchFamily="18" charset="0"/>
              </a:rPr>
              <a:t>Esta celda facilita la carga de las librerías necesarias para las funciones.</a:t>
            </a:r>
            <a:endParaRPr lang="es-CO" dirty="0">
              <a:latin typeface="Times New Roman" panose="02020603050405020304" pitchFamily="18" charset="0"/>
              <a:cs typeface="Times New Roman" panose="02020603050405020304" pitchFamily="18" charset="0"/>
            </a:endParaRPr>
          </a:p>
        </p:txBody>
      </p:sp>
      <p:pic>
        <p:nvPicPr>
          <p:cNvPr id="10" name="Imagen 9"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07093C4-BD7E-42D6-9F0F-C5B903889CDD}"/>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11" name="Título 1">
            <a:extLst>
              <a:ext uri="{FF2B5EF4-FFF2-40B4-BE49-F238E27FC236}">
                <a16:creationId xmlns:a16="http://schemas.microsoft.com/office/drawing/2014/main" id="{CB36FD07-C650-48F1-B042-380D3407E992}"/>
              </a:ext>
            </a:extLst>
          </p:cNvPr>
          <p:cNvSpPr txBox="1">
            <a:spLocks/>
          </p:cNvSpPr>
          <p:nvPr/>
        </p:nvSpPr>
        <p:spPr>
          <a:xfrm>
            <a:off x="838200" y="1383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Inicialización</a:t>
            </a:r>
          </a:p>
        </p:txBody>
      </p:sp>
      <p:sp>
        <p:nvSpPr>
          <p:cNvPr id="12" name="CuadroTexto 11">
            <a:extLst>
              <a:ext uri="{FF2B5EF4-FFF2-40B4-BE49-F238E27FC236}">
                <a16:creationId xmlns:a16="http://schemas.microsoft.com/office/drawing/2014/main" id="{74B65859-93B9-45CB-9D60-063C708CDF32}"/>
              </a:ext>
            </a:extLst>
          </p:cNvPr>
          <p:cNvSpPr txBox="1"/>
          <p:nvPr/>
        </p:nvSpPr>
        <p:spPr>
          <a:xfrm>
            <a:off x="7644582" y="5527657"/>
            <a:ext cx="4175382" cy="830997"/>
          </a:xfrm>
          <a:prstGeom prst="rect">
            <a:avLst/>
          </a:prstGeom>
          <a:noFill/>
        </p:spPr>
        <p:txBody>
          <a:bodyPr wrap="square" rtlCol="0">
            <a:spAutoFit/>
          </a:bodyPr>
          <a:lstStyle/>
          <a:p>
            <a:r>
              <a:rPr lang="es-MX" sz="1600" dirty="0">
                <a:latin typeface="Times New Roman" panose="02020603050405020304" pitchFamily="18" charset="0"/>
                <a:cs typeface="Times New Roman" panose="02020603050405020304" pitchFamily="18" charset="0"/>
              </a:rPr>
              <a:t>Carpeta destinada a contener los datos que se utilizarán para entrenar el modelo de detección de daños (rayón y abolladura).</a:t>
            </a:r>
            <a:endParaRPr lang="es-CO" sz="1600" dirty="0">
              <a:latin typeface="Times New Roman" panose="02020603050405020304" pitchFamily="18" charset="0"/>
              <a:cs typeface="Times New Roman" panose="02020603050405020304" pitchFamily="18" charset="0"/>
            </a:endParaRPr>
          </a:p>
        </p:txBody>
      </p:sp>
      <p:pic>
        <p:nvPicPr>
          <p:cNvPr id="2" name="Imagen 1">
            <a:extLst>
              <a:ext uri="{FF2B5EF4-FFF2-40B4-BE49-F238E27FC236}">
                <a16:creationId xmlns:a16="http://schemas.microsoft.com/office/drawing/2014/main" id="{4BCD911B-5AB9-4F07-AAD3-D9DCF700B941}"/>
              </a:ext>
            </a:extLst>
          </p:cNvPr>
          <p:cNvPicPr>
            <a:picLocks noChangeAspect="1"/>
          </p:cNvPicPr>
          <p:nvPr/>
        </p:nvPicPr>
        <p:blipFill>
          <a:blip r:embed="rId4"/>
          <a:stretch>
            <a:fillRect/>
          </a:stretch>
        </p:blipFill>
        <p:spPr>
          <a:xfrm>
            <a:off x="6565412" y="5658289"/>
            <a:ext cx="733527" cy="333422"/>
          </a:xfrm>
          <a:prstGeom prst="rect">
            <a:avLst/>
          </a:prstGeom>
        </p:spPr>
      </p:pic>
      <p:sp>
        <p:nvSpPr>
          <p:cNvPr id="3" name="Rectángulo 2">
            <a:extLst>
              <a:ext uri="{FF2B5EF4-FFF2-40B4-BE49-F238E27FC236}">
                <a16:creationId xmlns:a16="http://schemas.microsoft.com/office/drawing/2014/main" id="{ED52237D-5EC4-4A84-A545-F3E9E821D7BD}"/>
              </a:ext>
            </a:extLst>
          </p:cNvPr>
          <p:cNvSpPr/>
          <p:nvPr/>
        </p:nvSpPr>
        <p:spPr>
          <a:xfrm>
            <a:off x="6219768" y="6038824"/>
            <a:ext cx="1424814" cy="276999"/>
          </a:xfrm>
          <a:prstGeom prst="rect">
            <a:avLst/>
          </a:prstGeom>
        </p:spPr>
        <p:txBody>
          <a:bodyPr wrap="none">
            <a:spAutoFit/>
          </a:bodyPr>
          <a:lstStyle/>
          <a:p>
            <a:r>
              <a:rPr lang="es-CO" sz="1200" dirty="0">
                <a:solidFill>
                  <a:schemeClr val="bg1">
                    <a:lumMod val="50000"/>
                  </a:schemeClr>
                </a:solidFill>
              </a:rPr>
              <a:t>\</a:t>
            </a:r>
            <a:r>
              <a:rPr lang="es-CO" sz="1200" dirty="0" err="1">
                <a:solidFill>
                  <a:schemeClr val="bg1">
                    <a:lumMod val="50000"/>
                  </a:schemeClr>
                </a:solidFill>
              </a:rPr>
              <a:t>proyecto_yolo</a:t>
            </a:r>
            <a:r>
              <a:rPr lang="es-CO" sz="1200" dirty="0">
                <a:solidFill>
                  <a:schemeClr val="bg1">
                    <a:lumMod val="50000"/>
                  </a:schemeClr>
                </a:solidFill>
              </a:rPr>
              <a:t>\</a:t>
            </a:r>
            <a:r>
              <a:rPr lang="es-CO" sz="1200" dirty="0" err="1">
                <a:solidFill>
                  <a:schemeClr val="bg1">
                    <a:lumMod val="50000"/>
                  </a:schemeClr>
                </a:solidFill>
              </a:rPr>
              <a:t>dist</a:t>
            </a:r>
            <a:endParaRPr lang="es-CO" sz="1200" dirty="0">
              <a:solidFill>
                <a:schemeClr val="bg1">
                  <a:lumMod val="50000"/>
                </a:schemeClr>
              </a:solidFill>
            </a:endParaRPr>
          </a:p>
        </p:txBody>
      </p:sp>
      <p:pic>
        <p:nvPicPr>
          <p:cNvPr id="4" name="Imagen 3">
            <a:extLst>
              <a:ext uri="{FF2B5EF4-FFF2-40B4-BE49-F238E27FC236}">
                <a16:creationId xmlns:a16="http://schemas.microsoft.com/office/drawing/2014/main" id="{6652A793-7777-4534-894E-D2A1773E075C}"/>
              </a:ext>
            </a:extLst>
          </p:cNvPr>
          <p:cNvPicPr>
            <a:picLocks noChangeAspect="1"/>
          </p:cNvPicPr>
          <p:nvPr/>
        </p:nvPicPr>
        <p:blipFill>
          <a:blip r:embed="rId5"/>
          <a:stretch>
            <a:fillRect/>
          </a:stretch>
        </p:blipFill>
        <p:spPr>
          <a:xfrm>
            <a:off x="6556119" y="3429000"/>
            <a:ext cx="5089034" cy="2098657"/>
          </a:xfrm>
          <a:prstGeom prst="rect">
            <a:avLst/>
          </a:prstGeom>
        </p:spPr>
      </p:pic>
    </p:spTree>
    <p:extLst>
      <p:ext uri="{BB962C8B-B14F-4D97-AF65-F5344CB8AC3E}">
        <p14:creationId xmlns:p14="http://schemas.microsoft.com/office/powerpoint/2010/main" val="1653439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Imagen 57">
            <a:extLst>
              <a:ext uri="{FF2B5EF4-FFF2-40B4-BE49-F238E27FC236}">
                <a16:creationId xmlns:a16="http://schemas.microsoft.com/office/drawing/2014/main" id="{6F7805E6-5DB8-4A7D-BBEF-DD8E4123A3D7}"/>
              </a:ext>
            </a:extLst>
          </p:cNvPr>
          <p:cNvPicPr>
            <a:picLocks noChangeAspect="1"/>
          </p:cNvPicPr>
          <p:nvPr/>
        </p:nvPicPr>
        <p:blipFill rotWithShape="1">
          <a:blip r:embed="rId2">
            <a:extLst>
              <a:ext uri="{28A0092B-C50C-407E-A947-70E740481C1C}">
                <a14:useLocalDpi xmlns:a14="http://schemas.microsoft.com/office/drawing/2010/main" val="0"/>
              </a:ext>
            </a:extLst>
          </a:blip>
          <a:srcRect r="25632"/>
          <a:stretch/>
        </p:blipFill>
        <p:spPr>
          <a:xfrm>
            <a:off x="2436370" y="5077011"/>
            <a:ext cx="2045179" cy="1360725"/>
          </a:xfrm>
          <a:prstGeom prst="rect">
            <a:avLst/>
          </a:prstGeom>
        </p:spPr>
      </p:pic>
      <p:pic>
        <p:nvPicPr>
          <p:cNvPr id="37" name="Imagen 36">
            <a:extLst>
              <a:ext uri="{FF2B5EF4-FFF2-40B4-BE49-F238E27FC236}">
                <a16:creationId xmlns:a16="http://schemas.microsoft.com/office/drawing/2014/main" id="{0F9B57E2-5505-413D-BDAD-3622B282B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371" y="3231748"/>
            <a:ext cx="2045178" cy="1733984"/>
          </a:xfrm>
          <a:prstGeom prst="rect">
            <a:avLst/>
          </a:prstGeom>
        </p:spPr>
      </p:pic>
      <p:pic>
        <p:nvPicPr>
          <p:cNvPr id="22" name="Imagen 21">
            <a:extLst>
              <a:ext uri="{FF2B5EF4-FFF2-40B4-BE49-F238E27FC236}">
                <a16:creationId xmlns:a16="http://schemas.microsoft.com/office/drawing/2014/main" id="{4DE0237A-7108-404F-BC7F-29A2C1A813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6370" y="1700381"/>
            <a:ext cx="2045179" cy="1423941"/>
          </a:xfrm>
          <a:prstGeom prst="rect">
            <a:avLst/>
          </a:prstGeom>
        </p:spPr>
      </p:pic>
      <p:pic>
        <p:nvPicPr>
          <p:cNvPr id="17" name="Imagen 16">
            <a:extLst>
              <a:ext uri="{FF2B5EF4-FFF2-40B4-BE49-F238E27FC236}">
                <a16:creationId xmlns:a16="http://schemas.microsoft.com/office/drawing/2014/main" id="{2A9E1050-DD8B-426A-B84C-537F7B7FDD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8845" y="3222663"/>
            <a:ext cx="1864422" cy="1717744"/>
          </a:xfrm>
          <a:prstGeom prst="rect">
            <a:avLst/>
          </a:prstGeom>
        </p:spPr>
      </p:pic>
      <p:pic>
        <p:nvPicPr>
          <p:cNvPr id="19" name="Imagen 18">
            <a:extLst>
              <a:ext uri="{FF2B5EF4-FFF2-40B4-BE49-F238E27FC236}">
                <a16:creationId xmlns:a16="http://schemas.microsoft.com/office/drawing/2014/main" id="{74492652-7CE0-4F0B-B1B4-3D3E5EBAD2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0493" y="5068461"/>
            <a:ext cx="1852775" cy="1360725"/>
          </a:xfrm>
          <a:prstGeom prst="rect">
            <a:avLst/>
          </a:prstGeom>
        </p:spPr>
      </p:pic>
      <p:pic>
        <p:nvPicPr>
          <p:cNvPr id="15" name="Imagen 14">
            <a:extLst>
              <a:ext uri="{FF2B5EF4-FFF2-40B4-BE49-F238E27FC236}">
                <a16:creationId xmlns:a16="http://schemas.microsoft.com/office/drawing/2014/main" id="{34DBEC35-83D8-4D16-B96B-E2ACAE597C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8846" y="1694371"/>
            <a:ext cx="1864422" cy="1423940"/>
          </a:xfrm>
          <a:prstGeom prst="rect">
            <a:avLst/>
          </a:prstGeom>
        </p:spPr>
      </p:pic>
      <p:pic>
        <p:nvPicPr>
          <p:cNvPr id="7" name="Imagen 6">
            <a:extLst>
              <a:ext uri="{FF2B5EF4-FFF2-40B4-BE49-F238E27FC236}">
                <a16:creationId xmlns:a16="http://schemas.microsoft.com/office/drawing/2014/main" id="{CC742BE7-716F-4ED9-B608-C6B2D1E10592}"/>
              </a:ext>
            </a:extLst>
          </p:cNvPr>
          <p:cNvPicPr>
            <a:picLocks noChangeAspect="1"/>
          </p:cNvPicPr>
          <p:nvPr/>
        </p:nvPicPr>
        <p:blipFill rotWithShape="1">
          <a:blip r:embed="rId8">
            <a:extLst>
              <a:ext uri="{28A0092B-C50C-407E-A947-70E740481C1C}">
                <a14:useLocalDpi xmlns:a14="http://schemas.microsoft.com/office/drawing/2010/main" val="0"/>
              </a:ext>
            </a:extLst>
          </a:blip>
          <a:srcRect l="11958" t="12099" r="17083" b="8334"/>
          <a:stretch/>
        </p:blipFill>
        <p:spPr>
          <a:xfrm>
            <a:off x="7532245" y="5086834"/>
            <a:ext cx="2229697" cy="1350903"/>
          </a:xfrm>
          <a:prstGeom prst="rect">
            <a:avLst/>
          </a:prstGeom>
        </p:spPr>
      </p:pic>
      <p:pic>
        <p:nvPicPr>
          <p:cNvPr id="5" name="Imagen 4">
            <a:extLst>
              <a:ext uri="{FF2B5EF4-FFF2-40B4-BE49-F238E27FC236}">
                <a16:creationId xmlns:a16="http://schemas.microsoft.com/office/drawing/2014/main" id="{1EB3DC0A-695E-40E2-B7DA-18AF59C96C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47671" y="1719819"/>
            <a:ext cx="2200848" cy="1406026"/>
          </a:xfrm>
          <a:prstGeom prst="rect">
            <a:avLst/>
          </a:prstGeom>
        </p:spPr>
      </p:pic>
      <p:pic>
        <p:nvPicPr>
          <p:cNvPr id="3" name="Imagen 2">
            <a:extLst>
              <a:ext uri="{FF2B5EF4-FFF2-40B4-BE49-F238E27FC236}">
                <a16:creationId xmlns:a16="http://schemas.microsoft.com/office/drawing/2014/main" id="{0AD372F1-3CF3-4B7F-9485-F5C006368A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32245" y="3257416"/>
            <a:ext cx="2216275" cy="1697848"/>
          </a:xfrm>
          <a:prstGeom prst="rect">
            <a:avLst/>
          </a:prstGeom>
        </p:spPr>
      </p:pic>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BD5E361-D384-4C7F-AD57-3257F5528C75}"/>
              </a:ext>
            </a:extLst>
          </p:cNvPr>
          <p:cNvPicPr/>
          <p:nvPr/>
        </p:nvPicPr>
        <p:blipFill>
          <a:blip r:embed="rId11">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44" name="Rectángulo 43">
            <a:extLst>
              <a:ext uri="{FF2B5EF4-FFF2-40B4-BE49-F238E27FC236}">
                <a16:creationId xmlns:a16="http://schemas.microsoft.com/office/drawing/2014/main" id="{87361DDC-1390-456E-9D69-F6F4A23DDDAC}"/>
              </a:ext>
            </a:extLst>
          </p:cNvPr>
          <p:cNvSpPr/>
          <p:nvPr/>
        </p:nvSpPr>
        <p:spPr>
          <a:xfrm>
            <a:off x="2438148" y="1694711"/>
            <a:ext cx="2045179" cy="14164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5" name="Rectángulo 44">
            <a:extLst>
              <a:ext uri="{FF2B5EF4-FFF2-40B4-BE49-F238E27FC236}">
                <a16:creationId xmlns:a16="http://schemas.microsoft.com/office/drawing/2014/main" id="{E6207E60-9FA7-46F3-A852-FC9301B95912}"/>
              </a:ext>
            </a:extLst>
          </p:cNvPr>
          <p:cNvSpPr/>
          <p:nvPr/>
        </p:nvSpPr>
        <p:spPr>
          <a:xfrm>
            <a:off x="5082400" y="1694711"/>
            <a:ext cx="1850772" cy="14183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6" name="Rectángulo 45">
            <a:extLst>
              <a:ext uri="{FF2B5EF4-FFF2-40B4-BE49-F238E27FC236}">
                <a16:creationId xmlns:a16="http://schemas.microsoft.com/office/drawing/2014/main" id="{28DB618E-B2A0-4AC8-BDBD-59191E2DADBC}"/>
              </a:ext>
            </a:extLst>
          </p:cNvPr>
          <p:cNvSpPr/>
          <p:nvPr/>
        </p:nvSpPr>
        <p:spPr>
          <a:xfrm>
            <a:off x="2438148" y="3237839"/>
            <a:ext cx="2045179" cy="170999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7" name="Rectángulo 46">
            <a:extLst>
              <a:ext uri="{FF2B5EF4-FFF2-40B4-BE49-F238E27FC236}">
                <a16:creationId xmlns:a16="http://schemas.microsoft.com/office/drawing/2014/main" id="{D6C5743E-5AC7-42EF-85D2-D368C7EFB104}"/>
              </a:ext>
            </a:extLst>
          </p:cNvPr>
          <p:cNvSpPr/>
          <p:nvPr/>
        </p:nvSpPr>
        <p:spPr>
          <a:xfrm>
            <a:off x="5082400" y="3232348"/>
            <a:ext cx="1852549" cy="170805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8" name="Rectángulo 47">
            <a:extLst>
              <a:ext uri="{FF2B5EF4-FFF2-40B4-BE49-F238E27FC236}">
                <a16:creationId xmlns:a16="http://schemas.microsoft.com/office/drawing/2014/main" id="{6A019CBB-8AA0-4896-B882-4E9CCBEF33D3}"/>
              </a:ext>
            </a:extLst>
          </p:cNvPr>
          <p:cNvSpPr/>
          <p:nvPr/>
        </p:nvSpPr>
        <p:spPr>
          <a:xfrm>
            <a:off x="2438148" y="5070611"/>
            <a:ext cx="2045179" cy="135857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9" name="Rectángulo 48">
            <a:extLst>
              <a:ext uri="{FF2B5EF4-FFF2-40B4-BE49-F238E27FC236}">
                <a16:creationId xmlns:a16="http://schemas.microsoft.com/office/drawing/2014/main" id="{9F9D8848-0F40-4A59-A743-8464464C84F1}"/>
              </a:ext>
            </a:extLst>
          </p:cNvPr>
          <p:cNvSpPr/>
          <p:nvPr/>
        </p:nvSpPr>
        <p:spPr>
          <a:xfrm>
            <a:off x="5094047" y="5063183"/>
            <a:ext cx="1840903" cy="136927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0" name="Rectángulo 49">
            <a:extLst>
              <a:ext uri="{FF2B5EF4-FFF2-40B4-BE49-F238E27FC236}">
                <a16:creationId xmlns:a16="http://schemas.microsoft.com/office/drawing/2014/main" id="{59DFF897-A072-4DEB-B8BF-11BEC1A87CE7}"/>
              </a:ext>
            </a:extLst>
          </p:cNvPr>
          <p:cNvSpPr/>
          <p:nvPr/>
        </p:nvSpPr>
        <p:spPr>
          <a:xfrm>
            <a:off x="7537576" y="1718269"/>
            <a:ext cx="2200848" cy="141185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1" name="Rectángulo 50">
            <a:extLst>
              <a:ext uri="{FF2B5EF4-FFF2-40B4-BE49-F238E27FC236}">
                <a16:creationId xmlns:a16="http://schemas.microsoft.com/office/drawing/2014/main" id="{A09286BC-D62F-4824-84CA-746DEB62D093}"/>
              </a:ext>
            </a:extLst>
          </p:cNvPr>
          <p:cNvSpPr/>
          <p:nvPr/>
        </p:nvSpPr>
        <p:spPr>
          <a:xfrm>
            <a:off x="7535799" y="3257415"/>
            <a:ext cx="2200848" cy="169256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2" name="Rectángulo 51">
            <a:extLst>
              <a:ext uri="{FF2B5EF4-FFF2-40B4-BE49-F238E27FC236}">
                <a16:creationId xmlns:a16="http://schemas.microsoft.com/office/drawing/2014/main" id="{5E447763-0DD5-469F-A4FD-6272461F1666}"/>
              </a:ext>
            </a:extLst>
          </p:cNvPr>
          <p:cNvSpPr/>
          <p:nvPr/>
        </p:nvSpPr>
        <p:spPr>
          <a:xfrm>
            <a:off x="7535799" y="5086834"/>
            <a:ext cx="2216275" cy="1356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4" name="CuadroTexto 53">
            <a:extLst>
              <a:ext uri="{FF2B5EF4-FFF2-40B4-BE49-F238E27FC236}">
                <a16:creationId xmlns:a16="http://schemas.microsoft.com/office/drawing/2014/main" id="{5F8AA369-260D-4AA7-819C-E3FB273D0007}"/>
              </a:ext>
            </a:extLst>
          </p:cNvPr>
          <p:cNvSpPr txBox="1"/>
          <p:nvPr/>
        </p:nvSpPr>
        <p:spPr>
          <a:xfrm>
            <a:off x="7266981" y="1304659"/>
            <a:ext cx="2753909" cy="307777"/>
          </a:xfrm>
          <a:prstGeom prst="rect">
            <a:avLst/>
          </a:prstGeom>
          <a:noFill/>
        </p:spPr>
        <p:txBody>
          <a:bodyPr wrap="square" rtlCol="0">
            <a:spAutoFit/>
          </a:bodyPr>
          <a:lstStyle/>
          <a:p>
            <a:r>
              <a:rPr lang="es-CO" sz="1400" dirty="0">
                <a:latin typeface="Bahnschrift Light" panose="020B0502040204020203" pitchFamily="34" charset="0"/>
                <a:cs typeface="Times New Roman" panose="02020603050405020304" pitchFamily="18" charset="0"/>
              </a:rPr>
              <a:t>Segmentación de la clase carro</a:t>
            </a:r>
          </a:p>
        </p:txBody>
      </p:sp>
      <p:sp>
        <p:nvSpPr>
          <p:cNvPr id="55" name="CuadroTexto 54">
            <a:extLst>
              <a:ext uri="{FF2B5EF4-FFF2-40B4-BE49-F238E27FC236}">
                <a16:creationId xmlns:a16="http://schemas.microsoft.com/office/drawing/2014/main" id="{BB85CF12-9871-4842-9B95-65800254429F}"/>
              </a:ext>
            </a:extLst>
          </p:cNvPr>
          <p:cNvSpPr txBox="1"/>
          <p:nvPr/>
        </p:nvSpPr>
        <p:spPr>
          <a:xfrm>
            <a:off x="3743370" y="1260289"/>
            <a:ext cx="2352630" cy="307777"/>
          </a:xfrm>
          <a:prstGeom prst="rect">
            <a:avLst/>
          </a:prstGeom>
          <a:noFill/>
        </p:spPr>
        <p:txBody>
          <a:bodyPr wrap="square" rtlCol="0">
            <a:spAutoFit/>
          </a:bodyPr>
          <a:lstStyle/>
          <a:p>
            <a:r>
              <a:rPr lang="es-CO" sz="1400" dirty="0">
                <a:latin typeface="Bahnschrift Light" panose="020B0502040204020203" pitchFamily="34" charset="0"/>
                <a:cs typeface="Times New Roman" panose="02020603050405020304" pitchFamily="18" charset="0"/>
              </a:rPr>
              <a:t>Modelo rayón y abolladura</a:t>
            </a:r>
          </a:p>
        </p:txBody>
      </p:sp>
      <p:sp>
        <p:nvSpPr>
          <p:cNvPr id="56" name="Título 1">
            <a:extLst>
              <a:ext uri="{FF2B5EF4-FFF2-40B4-BE49-F238E27FC236}">
                <a16:creationId xmlns:a16="http://schemas.microsoft.com/office/drawing/2014/main" id="{A66E6B49-8944-41F7-B1CD-2A96F447238D}"/>
              </a:ext>
            </a:extLst>
          </p:cNvPr>
          <p:cNvSpPr txBox="1">
            <a:spLocks/>
          </p:cNvSpPr>
          <p:nvPr/>
        </p:nvSpPr>
        <p:spPr>
          <a:xfrm>
            <a:off x="838200" y="56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Resultados de predicción | Modo detección </a:t>
            </a:r>
          </a:p>
        </p:txBody>
      </p:sp>
    </p:spTree>
    <p:extLst>
      <p:ext uri="{BB962C8B-B14F-4D97-AF65-F5344CB8AC3E}">
        <p14:creationId xmlns:p14="http://schemas.microsoft.com/office/powerpoint/2010/main" val="3170696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DCFDB3A-1214-4AAF-87D6-B9A4D9679B4C}"/>
              </a:ext>
            </a:extLst>
          </p:cNvPr>
          <p:cNvSpPr txBox="1">
            <a:spLocks/>
          </p:cNvSpPr>
          <p:nvPr/>
        </p:nvSpPr>
        <p:spPr>
          <a:xfrm>
            <a:off x="927100" y="27662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600" b="0" i="0" u="none" strike="noStrike" kern="1200" cap="none" spc="0" normalizeH="0" baseline="0" noProof="0" dirty="0">
                <a:ln>
                  <a:noFill/>
                </a:ln>
                <a:solidFill>
                  <a:prstClr val="black"/>
                </a:solidFill>
                <a:effectLst/>
                <a:uLnTx/>
                <a:uFillTx/>
                <a:latin typeface="Bahnschrift Light" panose="020B0502040204020203" pitchFamily="34" charset="0"/>
                <a:ea typeface="+mj-ea"/>
                <a:cs typeface="+mj-cs"/>
              </a:rPr>
              <a:t>Despliegue del proyecto: Modos de tarea YOLOv8 | Predicción en: SRCV4</a:t>
            </a:r>
          </a:p>
        </p:txBody>
      </p:sp>
      <p:sp>
        <p:nvSpPr>
          <p:cNvPr id="3" name="CuadroTexto 2">
            <a:extLst>
              <a:ext uri="{FF2B5EF4-FFF2-40B4-BE49-F238E27FC236}">
                <a16:creationId xmlns:a16="http://schemas.microsoft.com/office/drawing/2014/main" id="{D0440690-4C36-41B1-B950-8FA86C49442B}"/>
              </a:ext>
            </a:extLst>
          </p:cNvPr>
          <p:cNvSpPr txBox="1"/>
          <p:nvPr/>
        </p:nvSpPr>
        <p:spPr>
          <a:xfrm>
            <a:off x="2876923" y="4986963"/>
            <a:ext cx="6669741" cy="646331"/>
          </a:xfrm>
          <a:prstGeom prst="rect">
            <a:avLst/>
          </a:prstGeom>
          <a:noFill/>
        </p:spPr>
        <p:txBody>
          <a:bodyPr wrap="square" rtlCol="0">
            <a:spAutoFit/>
          </a:bodyPr>
          <a:lstStyle/>
          <a:p>
            <a:pPr lvl="0" algn="just">
              <a:defRPr/>
            </a:pPr>
            <a:r>
              <a:rPr lang="es-MX" sz="1200" dirty="0">
                <a:solidFill>
                  <a:prstClr val="black"/>
                </a:solidFill>
                <a:latin typeface="Times New Roman" panose="02020603050405020304" pitchFamily="18" charset="0"/>
                <a:cs typeface="Times New Roman" panose="02020603050405020304" pitchFamily="18" charset="0"/>
              </a:rPr>
              <a:t>Para la tarea de predicción, se recomienda utilizar una de las versiones más potentes (l ó x) del modelo original YOLO para la detección de automóviles. Si es necesario, ejecute nuevamente la función que facilita el acceso al modelo original, como se indica en la Diapositiva Número 13.</a:t>
            </a:r>
            <a:endParaRPr kumimoji="0" lang="es-CO"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5" name="Picture 2" descr="Warning Generic Flat icon">
            <a:extLst>
              <a:ext uri="{FF2B5EF4-FFF2-40B4-BE49-F238E27FC236}">
                <a16:creationId xmlns:a16="http://schemas.microsoft.com/office/drawing/2014/main" id="{C25AD456-B4CA-4858-8E7D-9CDDE40ED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0919" y="5178495"/>
            <a:ext cx="275206" cy="27520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E64DC84A-AC70-4CAE-9377-B3D45E3F4B7B}"/>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Tree>
    <p:extLst>
      <p:ext uri="{BB962C8B-B14F-4D97-AF65-F5344CB8AC3E}">
        <p14:creationId xmlns:p14="http://schemas.microsoft.com/office/powerpoint/2010/main" val="2627226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21B119D2-E9F3-4224-9CBB-1072CBE77F9D}"/>
              </a:ext>
            </a:extLst>
          </p:cNvPr>
          <p:cNvPicPr>
            <a:picLocks noChangeAspect="1"/>
          </p:cNvPicPr>
          <p:nvPr/>
        </p:nvPicPr>
        <p:blipFill>
          <a:blip r:embed="rId2"/>
          <a:stretch>
            <a:fillRect/>
          </a:stretch>
        </p:blipFill>
        <p:spPr>
          <a:xfrm>
            <a:off x="721467" y="4595010"/>
            <a:ext cx="4919128" cy="1113572"/>
          </a:xfrm>
          <a:prstGeom prst="rect">
            <a:avLst/>
          </a:prstGeom>
        </p:spPr>
      </p:pic>
      <p:pic>
        <p:nvPicPr>
          <p:cNvPr id="2" name="Imagen 1">
            <a:extLst>
              <a:ext uri="{FF2B5EF4-FFF2-40B4-BE49-F238E27FC236}">
                <a16:creationId xmlns:a16="http://schemas.microsoft.com/office/drawing/2014/main" id="{FE68C29C-BB5F-44D8-9499-765EB2F75C2F}"/>
              </a:ext>
            </a:extLst>
          </p:cNvPr>
          <p:cNvPicPr>
            <a:picLocks noChangeAspect="1"/>
          </p:cNvPicPr>
          <p:nvPr/>
        </p:nvPicPr>
        <p:blipFill>
          <a:blip r:embed="rId3"/>
          <a:stretch>
            <a:fillRect/>
          </a:stretch>
        </p:blipFill>
        <p:spPr>
          <a:xfrm>
            <a:off x="721466" y="1746341"/>
            <a:ext cx="4919133" cy="2398077"/>
          </a:xfrm>
          <a:prstGeom prst="rect">
            <a:avLst/>
          </a:prstGeom>
        </p:spPr>
      </p:pic>
      <p:sp>
        <p:nvSpPr>
          <p:cNvPr id="12" name="Título 1">
            <a:extLst>
              <a:ext uri="{FF2B5EF4-FFF2-40B4-BE49-F238E27FC236}">
                <a16:creationId xmlns:a16="http://schemas.microsoft.com/office/drawing/2014/main" id="{1A942224-0752-40DA-BF5E-4678C7A44B4E}"/>
              </a:ext>
            </a:extLst>
          </p:cNvPr>
          <p:cNvSpPr txBox="1">
            <a:spLocks/>
          </p:cNvSpPr>
          <p:nvPr/>
        </p:nvSpPr>
        <p:spPr>
          <a:xfrm>
            <a:off x="838200" y="1383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Función de predicción</a:t>
            </a:r>
          </a:p>
        </p:txBody>
      </p:sp>
      <p:cxnSp>
        <p:nvCxnSpPr>
          <p:cNvPr id="14" name="Google Shape;814;p40">
            <a:extLst>
              <a:ext uri="{FF2B5EF4-FFF2-40B4-BE49-F238E27FC236}">
                <a16:creationId xmlns:a16="http://schemas.microsoft.com/office/drawing/2014/main" id="{8BE0DD22-332F-47FD-80B1-4D86784D44AC}"/>
              </a:ext>
            </a:extLst>
          </p:cNvPr>
          <p:cNvCxnSpPr>
            <a:cxnSpLocks/>
          </p:cNvCxnSpPr>
          <p:nvPr/>
        </p:nvCxnSpPr>
        <p:spPr>
          <a:xfrm>
            <a:off x="3181031" y="4144418"/>
            <a:ext cx="3" cy="297291"/>
          </a:xfrm>
          <a:prstGeom prst="straightConnector1">
            <a:avLst/>
          </a:prstGeom>
          <a:noFill/>
          <a:ln w="9525" cap="flat" cmpd="sng">
            <a:solidFill>
              <a:schemeClr val="dk1"/>
            </a:solidFill>
            <a:prstDash val="solid"/>
            <a:round/>
            <a:headEnd type="none" w="med" len="med"/>
            <a:tailEnd type="diamond" w="med" len="med"/>
          </a:ln>
        </p:spPr>
      </p:cxnSp>
      <p:sp>
        <p:nvSpPr>
          <p:cNvPr id="5" name="Rectángulo 4">
            <a:extLst>
              <a:ext uri="{FF2B5EF4-FFF2-40B4-BE49-F238E27FC236}">
                <a16:creationId xmlns:a16="http://schemas.microsoft.com/office/drawing/2014/main" id="{FF59BF9E-3652-4ABA-9DFD-053ED7364D89}"/>
              </a:ext>
            </a:extLst>
          </p:cNvPr>
          <p:cNvSpPr/>
          <p:nvPr/>
        </p:nvSpPr>
        <p:spPr>
          <a:xfrm>
            <a:off x="1555851" y="4589321"/>
            <a:ext cx="2355749" cy="13306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16" name="CuadroTexto 15">
            <a:extLst>
              <a:ext uri="{FF2B5EF4-FFF2-40B4-BE49-F238E27FC236}">
                <a16:creationId xmlns:a16="http://schemas.microsoft.com/office/drawing/2014/main" id="{E2173AB4-257A-4392-90BA-04D24E272716}"/>
              </a:ext>
            </a:extLst>
          </p:cNvPr>
          <p:cNvSpPr txBox="1"/>
          <p:nvPr/>
        </p:nvSpPr>
        <p:spPr>
          <a:xfrm>
            <a:off x="6014804" y="1201373"/>
            <a:ext cx="555088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solidFill>
                  <a:prstClr val="black"/>
                </a:solidFill>
                <a:latin typeface="Times New Roman" panose="02020603050405020304" pitchFamily="18" charset="0"/>
                <a:cs typeface="Times New Roman" panose="02020603050405020304" pitchFamily="18" charset="0"/>
              </a:rPr>
              <a:t>En esta versión de la tarea de predicción se implementan los hilos para una detección segura manteniendo la separación de los resultados de cada clase.</a:t>
            </a:r>
            <a:endParaRPr kumimoji="0" lang="es-CO"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 name="CuadroTexto 19">
            <a:extLst>
              <a:ext uri="{FF2B5EF4-FFF2-40B4-BE49-F238E27FC236}">
                <a16:creationId xmlns:a16="http://schemas.microsoft.com/office/drawing/2014/main" id="{86200A19-AAFF-4337-BA41-A0A080680CC8}"/>
              </a:ext>
            </a:extLst>
          </p:cNvPr>
          <p:cNvSpPr txBox="1"/>
          <p:nvPr/>
        </p:nvSpPr>
        <p:spPr>
          <a:xfrm>
            <a:off x="6090780" y="3708399"/>
            <a:ext cx="5420884" cy="2862322"/>
          </a:xfrm>
          <a:prstGeom prst="rect">
            <a:avLst/>
          </a:prstGeom>
          <a:noFill/>
        </p:spPr>
        <p:txBody>
          <a:bodyPr wrap="square" rtlCol="0">
            <a:spAutoFit/>
          </a:bodyPr>
          <a:lstStyle/>
          <a:p>
            <a:pPr lvl="0" algn="just">
              <a:defRPr/>
            </a:pPr>
            <a:r>
              <a:rPr lang="es-MX" sz="1200" dirty="0">
                <a:solidFill>
                  <a:prstClr val="black"/>
                </a:solidFill>
                <a:latin typeface="Times New Roman" panose="02020603050405020304" pitchFamily="18" charset="0"/>
                <a:cs typeface="Times New Roman" panose="02020603050405020304" pitchFamily="18" charset="0"/>
              </a:rPr>
              <a:t>La mayoría de los </a:t>
            </a:r>
            <a:r>
              <a:rPr lang="es-MX" sz="1200" dirty="0" err="1">
                <a:solidFill>
                  <a:prstClr val="black"/>
                </a:solidFill>
                <a:latin typeface="Times New Roman" panose="02020603050405020304" pitchFamily="18" charset="0"/>
                <a:cs typeface="Times New Roman" panose="02020603050405020304" pitchFamily="18" charset="0"/>
              </a:rPr>
              <a:t>hiperparámetros</a:t>
            </a:r>
            <a:r>
              <a:rPr lang="es-MX" sz="1200" dirty="0">
                <a:solidFill>
                  <a:prstClr val="black"/>
                </a:solidFill>
                <a:latin typeface="Times New Roman" panose="02020603050405020304" pitchFamily="18" charset="0"/>
                <a:cs typeface="Times New Roman" panose="02020603050405020304" pitchFamily="18" charset="0"/>
              </a:rPr>
              <a:t> están definidos globalmente para cada hilo, a excepción de:</a:t>
            </a:r>
          </a:p>
          <a:p>
            <a:pPr marL="742950" lvl="1" indent="-285750" algn="just">
              <a:buFontTx/>
              <a:buChar char="-"/>
              <a:defRPr/>
            </a:pPr>
            <a:endParaRPr lang="es-CO" sz="1200" dirty="0">
              <a:solidFill>
                <a:prstClr val="black"/>
              </a:solidFill>
              <a:latin typeface="Times New Roman" panose="02020603050405020304" pitchFamily="18" charset="0"/>
              <a:cs typeface="Times New Roman" panose="02020603050405020304" pitchFamily="18" charset="0"/>
            </a:endParaRPr>
          </a:p>
          <a:p>
            <a:pPr marL="742950" lvl="1" indent="-285750" algn="just">
              <a:buFontTx/>
              <a:buChar char="-"/>
              <a:defRPr/>
            </a:pPr>
            <a:r>
              <a:rPr lang="es-CO" sz="1200" dirty="0" err="1">
                <a:solidFill>
                  <a:prstClr val="black"/>
                </a:solidFill>
                <a:latin typeface="Times New Roman" panose="02020603050405020304" pitchFamily="18" charset="0"/>
                <a:cs typeface="Times New Roman" panose="02020603050405020304" pitchFamily="18" charset="0"/>
              </a:rPr>
              <a:t>model</a:t>
            </a:r>
            <a:r>
              <a:rPr lang="es-CO" sz="1200" dirty="0">
                <a:solidFill>
                  <a:prstClr val="black"/>
                </a:solidFill>
                <a:latin typeface="Times New Roman" panose="02020603050405020304" pitchFamily="18" charset="0"/>
                <a:cs typeface="Times New Roman" panose="02020603050405020304" pitchFamily="18" charset="0"/>
              </a:rPr>
              <a:t>: </a:t>
            </a:r>
            <a:r>
              <a:rPr lang="es-MX" sz="1200" dirty="0">
                <a:solidFill>
                  <a:prstClr val="black"/>
                </a:solidFill>
                <a:latin typeface="Times New Roman" panose="02020603050405020304" pitchFamily="18" charset="0"/>
                <a:cs typeface="Times New Roman" panose="02020603050405020304" pitchFamily="18" charset="0"/>
              </a:rPr>
              <a:t>Este es el modelo que se utilizará para la predicción</a:t>
            </a:r>
            <a:r>
              <a:rPr lang="es-CO" sz="1200" dirty="0">
                <a:solidFill>
                  <a:prstClr val="black"/>
                </a:solidFill>
                <a:latin typeface="Times New Roman" panose="02020603050405020304" pitchFamily="18" charset="0"/>
                <a:cs typeface="Times New Roman" panose="02020603050405020304" pitchFamily="18" charset="0"/>
              </a:rPr>
              <a:t>, en el caso de carro (modelo original) y en el caso de rayón y abolladura (modelo entrenado).</a:t>
            </a:r>
          </a:p>
          <a:p>
            <a:pPr marL="742950" lvl="1" indent="-285750" algn="just">
              <a:buFontTx/>
              <a:buChar char="-"/>
              <a:defRPr/>
            </a:pPr>
            <a:r>
              <a:rPr lang="es-CO" sz="1200" dirty="0" err="1">
                <a:solidFill>
                  <a:prstClr val="black"/>
                </a:solidFill>
                <a:latin typeface="Times New Roman" panose="02020603050405020304" pitchFamily="18" charset="0"/>
                <a:cs typeface="Times New Roman" panose="02020603050405020304" pitchFamily="18" charset="0"/>
              </a:rPr>
              <a:t>id_class</a:t>
            </a:r>
            <a:r>
              <a:rPr lang="es-CO" sz="1200" dirty="0">
                <a:solidFill>
                  <a:prstClr val="black"/>
                </a:solidFill>
                <a:latin typeface="Times New Roman" panose="02020603050405020304" pitchFamily="18" charset="0"/>
                <a:cs typeface="Times New Roman" panose="02020603050405020304" pitchFamily="18" charset="0"/>
              </a:rPr>
              <a:t>: </a:t>
            </a:r>
            <a:r>
              <a:rPr lang="es-MX" sz="1200" dirty="0">
                <a:solidFill>
                  <a:prstClr val="black"/>
                </a:solidFill>
                <a:latin typeface="Times New Roman" panose="02020603050405020304" pitchFamily="18" charset="0"/>
                <a:cs typeface="Times New Roman" panose="02020603050405020304" pitchFamily="18" charset="0"/>
              </a:rPr>
              <a:t>Al realizar predicciones por clase, es necesario definir su representación en el archivo </a:t>
            </a:r>
            <a:r>
              <a:rPr lang="es-MX" sz="1200" dirty="0" err="1">
                <a:solidFill>
                  <a:prstClr val="black"/>
                </a:solidFill>
                <a:latin typeface="Times New Roman" panose="02020603050405020304" pitchFamily="18" charset="0"/>
                <a:cs typeface="Times New Roman" panose="02020603050405020304" pitchFamily="18" charset="0"/>
              </a:rPr>
              <a:t>dataset.yaml</a:t>
            </a:r>
            <a:r>
              <a:rPr lang="es-CO" sz="1200" dirty="0">
                <a:solidFill>
                  <a:prstClr val="black"/>
                </a:solidFill>
                <a:latin typeface="Times New Roman" panose="02020603050405020304" pitchFamily="18" charset="0"/>
                <a:cs typeface="Times New Roman" panose="02020603050405020304" pitchFamily="18" charset="0"/>
              </a:rPr>
              <a:t>; donde 2 equivale a carro para el modelo original, 0 representa abolladura y 1 representa rayón.</a:t>
            </a:r>
          </a:p>
          <a:p>
            <a:pPr marL="742950" lvl="1" indent="-285750" algn="just">
              <a:buFontTx/>
              <a:buChar char="-"/>
              <a:defRPr/>
            </a:pPr>
            <a:r>
              <a:rPr lang="es-CO" sz="1200" dirty="0">
                <a:solidFill>
                  <a:prstClr val="black"/>
                </a:solidFill>
                <a:highlight>
                  <a:srgbClr val="00FF00"/>
                </a:highlight>
                <a:latin typeface="Times New Roman" panose="02020603050405020304" pitchFamily="18" charset="0"/>
                <a:cs typeface="Times New Roman" panose="02020603050405020304" pitchFamily="18" charset="0"/>
              </a:rPr>
              <a:t>c</a:t>
            </a:r>
            <a:r>
              <a:rPr kumimoji="0" lang="es-CO" sz="1200" b="0" i="0" u="none" strike="noStrike" kern="1200" cap="none" spc="0" normalizeH="0" baseline="0" noProof="0" dirty="0" err="1">
                <a:ln>
                  <a:noFill/>
                </a:ln>
                <a:solidFill>
                  <a:prstClr val="black"/>
                </a:solidFill>
                <a:effectLst/>
                <a:highlight>
                  <a:srgbClr val="00FF00"/>
                </a:highlight>
                <a:uLnTx/>
                <a:uFillTx/>
                <a:latin typeface="Times New Roman" panose="02020603050405020304" pitchFamily="18" charset="0"/>
                <a:ea typeface="+mn-ea"/>
                <a:cs typeface="Times New Roman" panose="02020603050405020304" pitchFamily="18" charset="0"/>
              </a:rPr>
              <a:t>onf_value</a:t>
            </a:r>
            <a:r>
              <a:rPr kumimoji="0" lang="es-CO"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es-MX" sz="1200" dirty="0">
                <a:solidFill>
                  <a:prstClr val="black"/>
                </a:solidFill>
                <a:latin typeface="Times New Roman" panose="02020603050405020304" pitchFamily="18" charset="0"/>
                <a:cs typeface="Times New Roman" panose="02020603050405020304" pitchFamily="18" charset="0"/>
              </a:rPr>
              <a:t>Este parámetro permite controlar la confianza al utilizar el enfoque de predicción por clase. Esto es especialmente útil ya que un rayón es más sutil de detectar que una abolladura, que tiene una dimensión mayor.</a:t>
            </a:r>
          </a:p>
          <a:p>
            <a:pPr marL="742950" lvl="1" indent="-285750" algn="just">
              <a:buFontTx/>
              <a:buChar char="-"/>
              <a:defRPr/>
            </a:pPr>
            <a:r>
              <a:rPr lang="es-CO" sz="1200" dirty="0" err="1">
                <a:solidFill>
                  <a:prstClr val="black"/>
                </a:solidFill>
                <a:latin typeface="Times New Roman" panose="02020603050405020304" pitchFamily="18" charset="0"/>
                <a:cs typeface="Times New Roman" panose="02020603050405020304" pitchFamily="18" charset="0"/>
              </a:rPr>
              <a:t>exp_folder</a:t>
            </a:r>
            <a:r>
              <a:rPr lang="es-CO" sz="1200" dirty="0">
                <a:solidFill>
                  <a:prstClr val="black"/>
                </a:solidFill>
                <a:latin typeface="Times New Roman" panose="02020603050405020304" pitchFamily="18" charset="0"/>
                <a:cs typeface="Times New Roman" panose="02020603050405020304" pitchFamily="18" charset="0"/>
              </a:rPr>
              <a:t>: </a:t>
            </a:r>
            <a:r>
              <a:rPr lang="es-MX" sz="1200" dirty="0">
                <a:solidFill>
                  <a:prstClr val="black"/>
                </a:solidFill>
                <a:latin typeface="Times New Roman" panose="02020603050405020304" pitchFamily="18" charset="0"/>
                <a:cs typeface="Times New Roman" panose="02020603050405020304" pitchFamily="18" charset="0"/>
              </a:rPr>
              <a:t>Este parámetro se refiere al nombre que se asignará al experimento</a:t>
            </a:r>
            <a:r>
              <a:rPr lang="es-MX" sz="1100" dirty="0">
                <a:solidFill>
                  <a:prstClr val="black"/>
                </a:solidFill>
                <a:latin typeface="Times New Roman" panose="02020603050405020304" pitchFamily="18" charset="0"/>
                <a:cs typeface="Times New Roman" panose="02020603050405020304" pitchFamily="18" charset="0"/>
              </a:rPr>
              <a:t>.</a:t>
            </a:r>
            <a:endParaRPr kumimoji="0" lang="es-CO"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22" name="Picture 4" descr="Circle - Free arrows icons">
            <a:extLst>
              <a:ext uri="{FF2B5EF4-FFF2-40B4-BE49-F238E27FC236}">
                <a16:creationId xmlns:a16="http://schemas.microsoft.com/office/drawing/2014/main" id="{ABA29DCB-7C5F-44EF-B611-F344E78F6C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464" y="5151796"/>
            <a:ext cx="165061" cy="161259"/>
          </a:xfrm>
          <a:prstGeom prst="rect">
            <a:avLst/>
          </a:prstGeom>
          <a:noFill/>
          <a:extLst>
            <a:ext uri="{909E8E84-426E-40DD-AFC4-6F175D3DCCD1}">
              <a14:hiddenFill xmlns:a14="http://schemas.microsoft.com/office/drawing/2010/main">
                <a:solidFill>
                  <a:srgbClr val="FFFFFF"/>
                </a:solidFill>
              </a14:hiddenFill>
            </a:ext>
          </a:extLst>
        </p:spPr>
      </p:pic>
      <p:sp>
        <p:nvSpPr>
          <p:cNvPr id="10" name="Flecha: a la izquierda y arriba 9">
            <a:extLst>
              <a:ext uri="{FF2B5EF4-FFF2-40B4-BE49-F238E27FC236}">
                <a16:creationId xmlns:a16="http://schemas.microsoft.com/office/drawing/2014/main" id="{C7E3A89B-D56C-4A5D-9ADA-8421F90BCC7D}"/>
              </a:ext>
            </a:extLst>
          </p:cNvPr>
          <p:cNvSpPr/>
          <p:nvPr/>
        </p:nvSpPr>
        <p:spPr>
          <a:xfrm rot="10800000">
            <a:off x="919999" y="2143165"/>
            <a:ext cx="81851" cy="2099718"/>
          </a:xfrm>
          <a:prstGeom prst="leftUp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Picture 6" descr="Figuras geométricas | Curso práctico de Javascript">
            <a:extLst>
              <a:ext uri="{FF2B5EF4-FFF2-40B4-BE49-F238E27FC236}">
                <a16:creationId xmlns:a16="http://schemas.microsoft.com/office/drawing/2014/main" id="{18240166-A4DA-4D9E-A344-F0D8F3F448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4841" y="3899364"/>
            <a:ext cx="135813" cy="135813"/>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ADB52AD2-E76D-4BE0-A45E-E80D9C621055}"/>
              </a:ext>
            </a:extLst>
          </p:cNvPr>
          <p:cNvPicPr/>
          <p:nvPr/>
        </p:nvPicPr>
        <p:blipFill>
          <a:blip r:embed="rId6">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3" name="Imagen 2">
            <a:extLst>
              <a:ext uri="{FF2B5EF4-FFF2-40B4-BE49-F238E27FC236}">
                <a16:creationId xmlns:a16="http://schemas.microsoft.com/office/drawing/2014/main" id="{3541A70F-66A5-4083-8188-CDD308803837}"/>
              </a:ext>
            </a:extLst>
          </p:cNvPr>
          <p:cNvPicPr>
            <a:picLocks noChangeAspect="1"/>
          </p:cNvPicPr>
          <p:nvPr/>
        </p:nvPicPr>
        <p:blipFill>
          <a:blip r:embed="rId7"/>
          <a:stretch>
            <a:fillRect/>
          </a:stretch>
        </p:blipFill>
        <p:spPr>
          <a:xfrm>
            <a:off x="6100654" y="1847892"/>
            <a:ext cx="5369880" cy="1751049"/>
          </a:xfrm>
          <a:prstGeom prst="rect">
            <a:avLst/>
          </a:prstGeom>
        </p:spPr>
      </p:pic>
    </p:spTree>
    <p:extLst>
      <p:ext uri="{BB962C8B-B14F-4D97-AF65-F5344CB8AC3E}">
        <p14:creationId xmlns:p14="http://schemas.microsoft.com/office/powerpoint/2010/main" val="3825547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4AB0EB4-0BF5-44ED-BF2D-3E8A80293964}"/>
              </a:ext>
            </a:extLst>
          </p:cNvPr>
          <p:cNvPicPr>
            <a:picLocks noChangeAspect="1"/>
          </p:cNvPicPr>
          <p:nvPr/>
        </p:nvPicPr>
        <p:blipFill>
          <a:blip r:embed="rId2"/>
          <a:stretch>
            <a:fillRect/>
          </a:stretch>
        </p:blipFill>
        <p:spPr>
          <a:xfrm>
            <a:off x="2474288" y="2407670"/>
            <a:ext cx="1895206" cy="1417136"/>
          </a:xfrm>
          <a:prstGeom prst="rect">
            <a:avLst/>
          </a:prstGeom>
        </p:spPr>
      </p:pic>
      <p:pic>
        <p:nvPicPr>
          <p:cNvPr id="4" name="Imagen 3">
            <a:extLst>
              <a:ext uri="{FF2B5EF4-FFF2-40B4-BE49-F238E27FC236}">
                <a16:creationId xmlns:a16="http://schemas.microsoft.com/office/drawing/2014/main" id="{A3BA96F0-54BC-4833-AF38-51072DED6E40}"/>
              </a:ext>
            </a:extLst>
          </p:cNvPr>
          <p:cNvPicPr>
            <a:picLocks noChangeAspect="1"/>
          </p:cNvPicPr>
          <p:nvPr/>
        </p:nvPicPr>
        <p:blipFill>
          <a:blip r:embed="rId3"/>
          <a:stretch>
            <a:fillRect/>
          </a:stretch>
        </p:blipFill>
        <p:spPr>
          <a:xfrm>
            <a:off x="2474288" y="4220879"/>
            <a:ext cx="1872423" cy="1518378"/>
          </a:xfrm>
          <a:prstGeom prst="rect">
            <a:avLst/>
          </a:prstGeom>
        </p:spPr>
      </p:pic>
      <p:sp>
        <p:nvSpPr>
          <p:cNvPr id="8" name="Título 1">
            <a:extLst>
              <a:ext uri="{FF2B5EF4-FFF2-40B4-BE49-F238E27FC236}">
                <a16:creationId xmlns:a16="http://schemas.microsoft.com/office/drawing/2014/main" id="{EC336083-5038-4DB2-9DD8-CDD2298DEC99}"/>
              </a:ext>
            </a:extLst>
          </p:cNvPr>
          <p:cNvSpPr txBox="1">
            <a:spLocks/>
          </p:cNvSpPr>
          <p:nvPr/>
        </p:nvSpPr>
        <p:spPr>
          <a:xfrm>
            <a:off x="835482" y="-628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Resultados de predicción</a:t>
            </a:r>
          </a:p>
        </p:txBody>
      </p:sp>
      <p:cxnSp>
        <p:nvCxnSpPr>
          <p:cNvPr id="9" name="Google Shape;123;p17">
            <a:extLst>
              <a:ext uri="{FF2B5EF4-FFF2-40B4-BE49-F238E27FC236}">
                <a16:creationId xmlns:a16="http://schemas.microsoft.com/office/drawing/2014/main" id="{E8D2BE34-F7F1-43FB-AD99-AD76EC399FB1}"/>
              </a:ext>
            </a:extLst>
          </p:cNvPr>
          <p:cNvCxnSpPr>
            <a:cxnSpLocks/>
            <a:stCxn id="2" idx="3"/>
          </p:cNvCxnSpPr>
          <p:nvPr/>
        </p:nvCxnSpPr>
        <p:spPr>
          <a:xfrm flipV="1">
            <a:off x="1465689" y="3116240"/>
            <a:ext cx="933061" cy="860482"/>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11" name="Google Shape;123;p17">
            <a:extLst>
              <a:ext uri="{FF2B5EF4-FFF2-40B4-BE49-F238E27FC236}">
                <a16:creationId xmlns:a16="http://schemas.microsoft.com/office/drawing/2014/main" id="{BD3C006E-4A2E-4111-9BFF-3B101908DE71}"/>
              </a:ext>
            </a:extLst>
          </p:cNvPr>
          <p:cNvCxnSpPr>
            <a:cxnSpLocks/>
            <a:stCxn id="2" idx="3"/>
          </p:cNvCxnSpPr>
          <p:nvPr/>
        </p:nvCxnSpPr>
        <p:spPr>
          <a:xfrm>
            <a:off x="1465689" y="3976722"/>
            <a:ext cx="933061" cy="736600"/>
          </a:xfrm>
          <a:prstGeom prst="bentConnector3">
            <a:avLst>
              <a:gd name="adj1" fmla="val 50000"/>
            </a:avLst>
          </a:prstGeom>
          <a:noFill/>
          <a:ln w="9525" cap="flat" cmpd="sng">
            <a:solidFill>
              <a:schemeClr val="dk1"/>
            </a:solidFill>
            <a:prstDash val="solid"/>
            <a:round/>
            <a:headEnd type="none" w="med" len="med"/>
            <a:tailEnd type="diamond" w="med" len="med"/>
          </a:ln>
        </p:spPr>
      </p:cxnSp>
      <p:pic>
        <p:nvPicPr>
          <p:cNvPr id="2" name="Imagen 1">
            <a:extLst>
              <a:ext uri="{FF2B5EF4-FFF2-40B4-BE49-F238E27FC236}">
                <a16:creationId xmlns:a16="http://schemas.microsoft.com/office/drawing/2014/main" id="{76674DA4-6F95-4142-932B-B42DA192F368}"/>
              </a:ext>
            </a:extLst>
          </p:cNvPr>
          <p:cNvPicPr>
            <a:picLocks noChangeAspect="1"/>
          </p:cNvPicPr>
          <p:nvPr/>
        </p:nvPicPr>
        <p:blipFill>
          <a:blip r:embed="rId4"/>
          <a:stretch>
            <a:fillRect/>
          </a:stretch>
        </p:blipFill>
        <p:spPr>
          <a:xfrm>
            <a:off x="309901" y="3545100"/>
            <a:ext cx="1155788" cy="863244"/>
          </a:xfrm>
          <a:prstGeom prst="rect">
            <a:avLst/>
          </a:prstGeom>
        </p:spPr>
      </p:pic>
      <p:sp>
        <p:nvSpPr>
          <p:cNvPr id="26" name="CuadroTexto 25">
            <a:extLst>
              <a:ext uri="{FF2B5EF4-FFF2-40B4-BE49-F238E27FC236}">
                <a16:creationId xmlns:a16="http://schemas.microsoft.com/office/drawing/2014/main" id="{D9D92047-1B04-4E83-A4CA-27BB4F27E5CA}"/>
              </a:ext>
            </a:extLst>
          </p:cNvPr>
          <p:cNvSpPr txBox="1"/>
          <p:nvPr/>
        </p:nvSpPr>
        <p:spPr>
          <a:xfrm>
            <a:off x="2474287" y="1923980"/>
            <a:ext cx="1895207"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100" dirty="0">
                <a:solidFill>
                  <a:prstClr val="black"/>
                </a:solidFill>
                <a:latin typeface="Times New Roman" panose="02020603050405020304" pitchFamily="18" charset="0"/>
                <a:cs typeface="Times New Roman" panose="02020603050405020304" pitchFamily="18" charset="0"/>
              </a:rPr>
              <a:t>Temp_0: Almacena los recortes de abolladura.</a:t>
            </a:r>
            <a:endParaRPr kumimoji="0" lang="es-CO"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7" name="CuadroTexto 26">
            <a:extLst>
              <a:ext uri="{FF2B5EF4-FFF2-40B4-BE49-F238E27FC236}">
                <a16:creationId xmlns:a16="http://schemas.microsoft.com/office/drawing/2014/main" id="{AAFED908-AABC-4730-A288-909579A1B990}"/>
              </a:ext>
            </a:extLst>
          </p:cNvPr>
          <p:cNvSpPr txBox="1"/>
          <p:nvPr/>
        </p:nvSpPr>
        <p:spPr>
          <a:xfrm>
            <a:off x="2474287" y="5771781"/>
            <a:ext cx="1872423"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100" dirty="0">
                <a:solidFill>
                  <a:prstClr val="black"/>
                </a:solidFill>
                <a:latin typeface="Times New Roman" panose="02020603050405020304" pitchFamily="18" charset="0"/>
                <a:cs typeface="Times New Roman" panose="02020603050405020304" pitchFamily="18" charset="0"/>
              </a:rPr>
              <a:t>Temp_1: Almacena los recortes de rayón.</a:t>
            </a:r>
            <a:endParaRPr kumimoji="0" lang="es-CO"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28" name="Google Shape;123;p17">
            <a:extLst>
              <a:ext uri="{FF2B5EF4-FFF2-40B4-BE49-F238E27FC236}">
                <a16:creationId xmlns:a16="http://schemas.microsoft.com/office/drawing/2014/main" id="{B3FF83AE-1750-4C00-8BD5-FD25F898D331}"/>
              </a:ext>
            </a:extLst>
          </p:cNvPr>
          <p:cNvCxnSpPr>
            <a:cxnSpLocks/>
            <a:endCxn id="3" idx="3"/>
          </p:cNvCxnSpPr>
          <p:nvPr/>
        </p:nvCxnSpPr>
        <p:spPr>
          <a:xfrm rot="16200000" flipV="1">
            <a:off x="4132680" y="3353053"/>
            <a:ext cx="934141" cy="460512"/>
          </a:xfrm>
          <a:prstGeom prst="bentConnector2">
            <a:avLst/>
          </a:prstGeom>
          <a:noFill/>
          <a:ln w="9525" cap="flat" cmpd="sng">
            <a:solidFill>
              <a:schemeClr val="dk1"/>
            </a:solidFill>
            <a:prstDash val="solid"/>
            <a:round/>
            <a:headEnd type="none" w="med" len="med"/>
            <a:tailEnd type="diamond" w="med" len="med"/>
          </a:ln>
        </p:spPr>
      </p:cxnSp>
      <p:cxnSp>
        <p:nvCxnSpPr>
          <p:cNvPr id="31" name="Google Shape;123;p17">
            <a:extLst>
              <a:ext uri="{FF2B5EF4-FFF2-40B4-BE49-F238E27FC236}">
                <a16:creationId xmlns:a16="http://schemas.microsoft.com/office/drawing/2014/main" id="{16645CDB-12A7-48DC-B633-34C2318CD717}"/>
              </a:ext>
            </a:extLst>
          </p:cNvPr>
          <p:cNvCxnSpPr>
            <a:cxnSpLocks/>
            <a:stCxn id="38" idx="1"/>
            <a:endCxn id="4" idx="3"/>
          </p:cNvCxnSpPr>
          <p:nvPr/>
        </p:nvCxnSpPr>
        <p:spPr>
          <a:xfrm rot="10800000" flipV="1">
            <a:off x="4346712" y="4050380"/>
            <a:ext cx="617131" cy="929688"/>
          </a:xfrm>
          <a:prstGeom prst="bentConnector3">
            <a:avLst>
              <a:gd name="adj1" fmla="val 21601"/>
            </a:avLst>
          </a:prstGeom>
          <a:noFill/>
          <a:ln w="9525" cap="flat" cmpd="sng">
            <a:solidFill>
              <a:schemeClr val="dk1"/>
            </a:solidFill>
            <a:prstDash val="solid"/>
            <a:round/>
            <a:headEnd type="none" w="med" len="med"/>
            <a:tailEnd type="diamond" w="med" len="med"/>
          </a:ln>
        </p:spPr>
      </p:cxnSp>
      <p:sp>
        <p:nvSpPr>
          <p:cNvPr id="38" name="CuadroTexto 37">
            <a:extLst>
              <a:ext uri="{FF2B5EF4-FFF2-40B4-BE49-F238E27FC236}">
                <a16:creationId xmlns:a16="http://schemas.microsoft.com/office/drawing/2014/main" id="{3673B112-2F24-4515-837F-742F53AC1B10}"/>
              </a:ext>
            </a:extLst>
          </p:cNvPr>
          <p:cNvSpPr txBox="1"/>
          <p:nvPr/>
        </p:nvSpPr>
        <p:spPr>
          <a:xfrm>
            <a:off x="4963842" y="3819547"/>
            <a:ext cx="189520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solidFill>
                  <a:prstClr val="black"/>
                </a:solidFill>
                <a:latin typeface="Times New Roman" panose="02020603050405020304" pitchFamily="18" charset="0"/>
                <a:cs typeface="Times New Roman" panose="02020603050405020304" pitchFamily="18" charset="0"/>
              </a:rPr>
              <a:t>En base a los resultados de vehículo. </a:t>
            </a:r>
            <a:endParaRPr kumimoji="0" lang="es-CO"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53" name="Imagen 52">
            <a:extLst>
              <a:ext uri="{FF2B5EF4-FFF2-40B4-BE49-F238E27FC236}">
                <a16:creationId xmlns:a16="http://schemas.microsoft.com/office/drawing/2014/main" id="{2A7C8C14-7D25-4939-93EB-672E815A489C}"/>
              </a:ext>
            </a:extLst>
          </p:cNvPr>
          <p:cNvPicPr>
            <a:picLocks noChangeAspect="1"/>
          </p:cNvPicPr>
          <p:nvPr/>
        </p:nvPicPr>
        <p:blipFill>
          <a:blip r:embed="rId5"/>
          <a:stretch>
            <a:fillRect/>
          </a:stretch>
        </p:blipFill>
        <p:spPr>
          <a:xfrm>
            <a:off x="6888281" y="3645912"/>
            <a:ext cx="879953" cy="661619"/>
          </a:xfrm>
          <a:prstGeom prst="rect">
            <a:avLst/>
          </a:prstGeom>
        </p:spPr>
      </p:pic>
      <p:pic>
        <p:nvPicPr>
          <p:cNvPr id="54" name="Imagen 53">
            <a:extLst>
              <a:ext uri="{FF2B5EF4-FFF2-40B4-BE49-F238E27FC236}">
                <a16:creationId xmlns:a16="http://schemas.microsoft.com/office/drawing/2014/main" id="{AFE02991-7A41-413D-A932-BE71953765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2390" y="2604628"/>
            <a:ext cx="1285397" cy="856396"/>
          </a:xfrm>
          <a:prstGeom prst="rect">
            <a:avLst/>
          </a:prstGeom>
        </p:spPr>
      </p:pic>
      <p:pic>
        <p:nvPicPr>
          <p:cNvPr id="55" name="Imagen 54">
            <a:extLst>
              <a:ext uri="{FF2B5EF4-FFF2-40B4-BE49-F238E27FC236}">
                <a16:creationId xmlns:a16="http://schemas.microsoft.com/office/drawing/2014/main" id="{D75B13DE-F2B1-41BA-BA21-79A042D76F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8576" y="2593538"/>
            <a:ext cx="1285397" cy="856396"/>
          </a:xfrm>
          <a:prstGeom prst="rect">
            <a:avLst/>
          </a:prstGeom>
        </p:spPr>
      </p:pic>
      <p:pic>
        <p:nvPicPr>
          <p:cNvPr id="56" name="Imagen 55">
            <a:extLst>
              <a:ext uri="{FF2B5EF4-FFF2-40B4-BE49-F238E27FC236}">
                <a16:creationId xmlns:a16="http://schemas.microsoft.com/office/drawing/2014/main" id="{B7CE33CD-9A3C-461F-936E-4AAD843BD8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7481" y="4408343"/>
            <a:ext cx="1285397" cy="964786"/>
          </a:xfrm>
          <a:prstGeom prst="rect">
            <a:avLst/>
          </a:prstGeom>
        </p:spPr>
      </p:pic>
      <p:pic>
        <p:nvPicPr>
          <p:cNvPr id="57" name="Imagen 56">
            <a:extLst>
              <a:ext uri="{FF2B5EF4-FFF2-40B4-BE49-F238E27FC236}">
                <a16:creationId xmlns:a16="http://schemas.microsoft.com/office/drawing/2014/main" id="{B0BD1EB1-CA8A-4DAF-9D88-DA308A313EAD}"/>
              </a:ext>
            </a:extLst>
          </p:cNvPr>
          <p:cNvPicPr>
            <a:picLocks noChangeAspect="1"/>
          </p:cNvPicPr>
          <p:nvPr/>
        </p:nvPicPr>
        <p:blipFill rotWithShape="1">
          <a:blip r:embed="rId9"/>
          <a:srcRect r="32534"/>
          <a:stretch/>
        </p:blipFill>
        <p:spPr>
          <a:xfrm>
            <a:off x="9445926" y="4415022"/>
            <a:ext cx="1150647" cy="964787"/>
          </a:xfrm>
          <a:prstGeom prst="rect">
            <a:avLst/>
          </a:prstGeom>
        </p:spPr>
      </p:pic>
      <p:pic>
        <p:nvPicPr>
          <p:cNvPr id="58" name="Imagen 57">
            <a:extLst>
              <a:ext uri="{FF2B5EF4-FFF2-40B4-BE49-F238E27FC236}">
                <a16:creationId xmlns:a16="http://schemas.microsoft.com/office/drawing/2014/main" id="{E0D26988-530E-4269-92C8-A12509DF74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73473" y="4408343"/>
            <a:ext cx="1232844" cy="964786"/>
          </a:xfrm>
          <a:prstGeom prst="rect">
            <a:avLst/>
          </a:prstGeom>
        </p:spPr>
      </p:pic>
      <p:sp>
        <p:nvSpPr>
          <p:cNvPr id="59" name="CuadroTexto 58">
            <a:extLst>
              <a:ext uri="{FF2B5EF4-FFF2-40B4-BE49-F238E27FC236}">
                <a16:creationId xmlns:a16="http://schemas.microsoft.com/office/drawing/2014/main" id="{CF71417B-B357-4ED4-8496-4C5A7C100E05}"/>
              </a:ext>
            </a:extLst>
          </p:cNvPr>
          <p:cNvSpPr txBox="1"/>
          <p:nvPr/>
        </p:nvSpPr>
        <p:spPr>
          <a:xfrm>
            <a:off x="7894698" y="1756341"/>
            <a:ext cx="296308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100" dirty="0">
                <a:solidFill>
                  <a:prstClr val="black"/>
                </a:solidFill>
                <a:latin typeface="Times New Roman" panose="02020603050405020304" pitchFamily="18" charset="0"/>
                <a:cs typeface="Times New Roman" panose="02020603050405020304" pitchFamily="18" charset="0"/>
              </a:rPr>
              <a:t>Caso que no aplica para el enfoque de directorios temporales, debido a que existe detección de carro en la imagen donde se detecto un objeto de afectación.</a:t>
            </a:r>
            <a:endParaRPr kumimoji="0" lang="es-CO"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0" name="CuadroTexto 59">
            <a:extLst>
              <a:ext uri="{FF2B5EF4-FFF2-40B4-BE49-F238E27FC236}">
                <a16:creationId xmlns:a16="http://schemas.microsoft.com/office/drawing/2014/main" id="{FC993EA5-8A29-4C9F-A7E9-356AEFAD5762}"/>
              </a:ext>
            </a:extLst>
          </p:cNvPr>
          <p:cNvSpPr txBox="1"/>
          <p:nvPr/>
        </p:nvSpPr>
        <p:spPr>
          <a:xfrm>
            <a:off x="7917481" y="5379809"/>
            <a:ext cx="1285398"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100" dirty="0">
                <a:solidFill>
                  <a:prstClr val="black"/>
                </a:solidFill>
                <a:latin typeface="Times New Roman" panose="02020603050405020304" pitchFamily="18" charset="0"/>
                <a:cs typeface="Times New Roman" panose="02020603050405020304" pitchFamily="18" charset="0"/>
              </a:rPr>
              <a:t>Existe detección de afectación.</a:t>
            </a:r>
            <a:endParaRPr kumimoji="0" lang="es-CO"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1" name="CuadroTexto 60">
            <a:extLst>
              <a:ext uri="{FF2B5EF4-FFF2-40B4-BE49-F238E27FC236}">
                <a16:creationId xmlns:a16="http://schemas.microsoft.com/office/drawing/2014/main" id="{2AD66672-CE02-4CDF-8B79-60E393BD66CB}"/>
              </a:ext>
            </a:extLst>
          </p:cNvPr>
          <p:cNvSpPr txBox="1"/>
          <p:nvPr/>
        </p:nvSpPr>
        <p:spPr>
          <a:xfrm>
            <a:off x="9445926" y="5404874"/>
            <a:ext cx="1150647"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100" dirty="0">
                <a:solidFill>
                  <a:prstClr val="black"/>
                </a:solidFill>
                <a:latin typeface="Times New Roman" panose="02020603050405020304" pitchFamily="18" charset="0"/>
                <a:cs typeface="Times New Roman" panose="02020603050405020304" pitchFamily="18" charset="0"/>
              </a:rPr>
              <a:t>No existe detección de carro.</a:t>
            </a:r>
            <a:endParaRPr kumimoji="0" lang="es-CO"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2" name="CuadroTexto 61">
            <a:extLst>
              <a:ext uri="{FF2B5EF4-FFF2-40B4-BE49-F238E27FC236}">
                <a16:creationId xmlns:a16="http://schemas.microsoft.com/office/drawing/2014/main" id="{6F39D35B-9888-4FCE-8516-8722013D602F}"/>
              </a:ext>
            </a:extLst>
          </p:cNvPr>
          <p:cNvSpPr txBox="1"/>
          <p:nvPr/>
        </p:nvSpPr>
        <p:spPr>
          <a:xfrm>
            <a:off x="10773473" y="5439175"/>
            <a:ext cx="11506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100" dirty="0">
                <a:solidFill>
                  <a:prstClr val="black"/>
                </a:solidFill>
                <a:latin typeface="Times New Roman" panose="02020603050405020304" pitchFamily="18" charset="0"/>
                <a:cs typeface="Times New Roman" panose="02020603050405020304" pitchFamily="18" charset="0"/>
              </a:rPr>
              <a:t>El recorte de la abolladura pasa a aproximar el área de carro.</a:t>
            </a:r>
            <a:endParaRPr kumimoji="0" lang="es-CO"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63" name="Imagen 62">
            <a:extLst>
              <a:ext uri="{FF2B5EF4-FFF2-40B4-BE49-F238E27FC236}">
                <a16:creationId xmlns:a16="http://schemas.microsoft.com/office/drawing/2014/main" id="{EE38291E-24F1-4F12-BA58-F20A85EEFE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914783" flipH="1">
            <a:off x="7238643" y="3178308"/>
            <a:ext cx="701520" cy="392492"/>
          </a:xfrm>
          <a:prstGeom prst="rect">
            <a:avLst/>
          </a:prstGeom>
        </p:spPr>
      </p:pic>
      <p:pic>
        <p:nvPicPr>
          <p:cNvPr id="64" name="Imagen 63">
            <a:extLst>
              <a:ext uri="{FF2B5EF4-FFF2-40B4-BE49-F238E27FC236}">
                <a16:creationId xmlns:a16="http://schemas.microsoft.com/office/drawing/2014/main" id="{68C02E03-56D0-4DB3-891A-BD9A2A7FFCA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1769879" flipH="1" flipV="1">
            <a:off x="7240199" y="4395873"/>
            <a:ext cx="647575" cy="429003"/>
          </a:xfrm>
          <a:prstGeom prst="rect">
            <a:avLst/>
          </a:prstGeom>
        </p:spPr>
      </p:pic>
      <p:pic>
        <p:nvPicPr>
          <p:cNvPr id="66" name="Imagen 65">
            <a:extLst>
              <a:ext uri="{FF2B5EF4-FFF2-40B4-BE49-F238E27FC236}">
                <a16:creationId xmlns:a16="http://schemas.microsoft.com/office/drawing/2014/main" id="{4333EE6C-C027-434C-8FE2-42B44F48C7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82870" y="5949391"/>
            <a:ext cx="895032" cy="770297"/>
          </a:xfrm>
          <a:prstGeom prst="rect">
            <a:avLst/>
          </a:prstGeom>
        </p:spPr>
      </p:pic>
      <p:pic>
        <p:nvPicPr>
          <p:cNvPr id="68" name="Imagen 67">
            <a:extLst>
              <a:ext uri="{FF2B5EF4-FFF2-40B4-BE49-F238E27FC236}">
                <a16:creationId xmlns:a16="http://schemas.microsoft.com/office/drawing/2014/main" id="{D097B1BF-B8C7-4274-9729-661BF9325AF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3282" y="5949391"/>
            <a:ext cx="1156747" cy="756988"/>
          </a:xfrm>
          <a:prstGeom prst="rect">
            <a:avLst/>
          </a:prstGeom>
        </p:spPr>
      </p:pic>
      <p:sp>
        <p:nvSpPr>
          <p:cNvPr id="69" name="Rectángulo 68">
            <a:extLst>
              <a:ext uri="{FF2B5EF4-FFF2-40B4-BE49-F238E27FC236}">
                <a16:creationId xmlns:a16="http://schemas.microsoft.com/office/drawing/2014/main" id="{CCCB1F01-F919-4876-819F-D9D18608D249}"/>
              </a:ext>
            </a:extLst>
          </p:cNvPr>
          <p:cNvSpPr/>
          <p:nvPr/>
        </p:nvSpPr>
        <p:spPr>
          <a:xfrm>
            <a:off x="4982871" y="6534496"/>
            <a:ext cx="94557" cy="18519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70" name="Rectángulo 69">
            <a:extLst>
              <a:ext uri="{FF2B5EF4-FFF2-40B4-BE49-F238E27FC236}">
                <a16:creationId xmlns:a16="http://schemas.microsoft.com/office/drawing/2014/main" id="{64FD3621-8B1D-4A86-87A6-039C5430DDDE}"/>
              </a:ext>
            </a:extLst>
          </p:cNvPr>
          <p:cNvSpPr/>
          <p:nvPr/>
        </p:nvSpPr>
        <p:spPr>
          <a:xfrm>
            <a:off x="6052673" y="5949392"/>
            <a:ext cx="222111" cy="770296"/>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pic>
        <p:nvPicPr>
          <p:cNvPr id="29" name="Imagen 28"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AFB0B69B-38B0-4ECF-B42D-2E66F03BAB07}"/>
              </a:ext>
            </a:extLst>
          </p:cNvPr>
          <p:cNvPicPr/>
          <p:nvPr/>
        </p:nvPicPr>
        <p:blipFill>
          <a:blip r:embed="rId14">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30" name="CuadroTexto 29">
            <a:extLst>
              <a:ext uri="{FF2B5EF4-FFF2-40B4-BE49-F238E27FC236}">
                <a16:creationId xmlns:a16="http://schemas.microsoft.com/office/drawing/2014/main" id="{97508E09-5F98-40F0-BC1E-6D40D64AEA2E}"/>
              </a:ext>
            </a:extLst>
          </p:cNvPr>
          <p:cNvSpPr txBox="1"/>
          <p:nvPr/>
        </p:nvSpPr>
        <p:spPr>
          <a:xfrm>
            <a:off x="7465409" y="6319578"/>
            <a:ext cx="4539144" cy="400110"/>
          </a:xfrm>
          <a:prstGeom prst="rect">
            <a:avLst/>
          </a:prstGeom>
          <a:noFill/>
        </p:spPr>
        <p:txBody>
          <a:bodyPr wrap="square" rtlCol="0">
            <a:spAutoFit/>
          </a:bodyPr>
          <a:lstStyle/>
          <a:p>
            <a:pPr lvl="0">
              <a:defRPr/>
            </a:pPr>
            <a:r>
              <a:rPr lang="es-MX" sz="1000" dirty="0">
                <a:solidFill>
                  <a:prstClr val="black"/>
                </a:solidFill>
                <a:latin typeface="Times New Roman" panose="02020603050405020304" pitchFamily="18" charset="0"/>
                <a:cs typeface="Times New Roman" panose="02020603050405020304" pitchFamily="18" charset="0"/>
              </a:rPr>
              <a:t>Una limitación de este método es que los recortes de la abolladura pueden ser de gran tamaño, llegando a tocar objetos que no están relacionados con el vehículo.</a:t>
            </a:r>
            <a:endParaRPr kumimoji="0" lang="es-CO"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33" name="Picture 2" descr="Warning Generic Flat icon">
            <a:extLst>
              <a:ext uri="{FF2B5EF4-FFF2-40B4-BE49-F238E27FC236}">
                <a16:creationId xmlns:a16="http://schemas.microsoft.com/office/drawing/2014/main" id="{D6931376-E9BA-4592-9B0C-F907EBDDF4B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82841" y="6355750"/>
            <a:ext cx="163883" cy="163883"/>
          </a:xfrm>
          <a:prstGeom prst="rect">
            <a:avLst/>
          </a:prstGeom>
          <a:noFill/>
          <a:extLst>
            <a:ext uri="{909E8E84-426E-40DD-AFC4-6F175D3DCCD1}">
              <a14:hiddenFill xmlns:a14="http://schemas.microsoft.com/office/drawing/2010/main">
                <a:solidFill>
                  <a:srgbClr val="FFFFFF"/>
                </a:solidFill>
              </a14:hiddenFill>
            </a:ext>
          </a:extLst>
        </p:spPr>
      </p:pic>
      <p:sp>
        <p:nvSpPr>
          <p:cNvPr id="34" name="CuadroTexto 33">
            <a:extLst>
              <a:ext uri="{FF2B5EF4-FFF2-40B4-BE49-F238E27FC236}">
                <a16:creationId xmlns:a16="http://schemas.microsoft.com/office/drawing/2014/main" id="{6D0E065D-1F2F-4C06-92B9-575E73348C7B}"/>
              </a:ext>
            </a:extLst>
          </p:cNvPr>
          <p:cNvSpPr txBox="1"/>
          <p:nvPr/>
        </p:nvSpPr>
        <p:spPr>
          <a:xfrm>
            <a:off x="286171" y="1038013"/>
            <a:ext cx="11614219" cy="461665"/>
          </a:xfrm>
          <a:prstGeom prst="rect">
            <a:avLst/>
          </a:prstGeom>
          <a:noFill/>
        </p:spPr>
        <p:txBody>
          <a:bodyPr wrap="square" rtlCol="0">
            <a:spAutoFit/>
          </a:bodyPr>
          <a:lstStyle/>
          <a:p>
            <a:pPr lvl="0">
              <a:defRPr/>
            </a:pPr>
            <a:r>
              <a:rPr lang="es-MX" sz="1200" dirty="0">
                <a:latin typeface="Times New Roman" panose="02020603050405020304" pitchFamily="18" charset="0"/>
                <a:cs typeface="Times New Roman" panose="02020603050405020304" pitchFamily="18" charset="0"/>
              </a:rPr>
              <a:t>Un reto particular es la identificación de un carro en imágenes con alto nivel de zoom, donde los bordes no son claramente visibles. A pesar de esto, dicho formato mejora la detección de daños superficiales, como los rayones. Para abordar esta limitación, se implementó un algoritmo que estima el área del vehículo en imágenes con zoom.</a:t>
            </a:r>
            <a:endParaRPr kumimoji="0" lang="es-CO" sz="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5" name="CuadroTexto 34">
            <a:extLst>
              <a:ext uri="{FF2B5EF4-FFF2-40B4-BE49-F238E27FC236}">
                <a16:creationId xmlns:a16="http://schemas.microsoft.com/office/drawing/2014/main" id="{51B7D5B1-1238-4D58-8701-3FC462C2D831}"/>
              </a:ext>
            </a:extLst>
          </p:cNvPr>
          <p:cNvSpPr txBox="1"/>
          <p:nvPr/>
        </p:nvSpPr>
        <p:spPr>
          <a:xfrm>
            <a:off x="188751" y="1983696"/>
            <a:ext cx="1626837" cy="1477328"/>
          </a:xfrm>
          <a:prstGeom prst="rect">
            <a:avLst/>
          </a:prstGeom>
          <a:noFill/>
        </p:spPr>
        <p:txBody>
          <a:bodyPr wrap="square" rtlCol="0">
            <a:spAutoFit/>
          </a:bodyPr>
          <a:lstStyle/>
          <a:p>
            <a:pPr lvl="0" algn="just">
              <a:defRPr/>
            </a:pPr>
            <a:r>
              <a:rPr lang="es-MX" sz="1000" dirty="0">
                <a:solidFill>
                  <a:prstClr val="black"/>
                </a:solidFill>
                <a:latin typeface="Times New Roman" panose="02020603050405020304" pitchFamily="18" charset="0"/>
                <a:cs typeface="Times New Roman" panose="02020603050405020304" pitchFamily="18" charset="0"/>
              </a:rPr>
              <a:t>Si en una imagen no se identifica un vehículo, pero sí se detecta algún tipo de daño, se realizará un recorte centrado en dicho daño. El tamaño de la imagen resultante será una aproximación del área vehicular.</a:t>
            </a:r>
            <a:endParaRPr kumimoji="0" lang="es-CO" sz="1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6" name="CuadroTexto 35">
            <a:extLst>
              <a:ext uri="{FF2B5EF4-FFF2-40B4-BE49-F238E27FC236}">
                <a16:creationId xmlns:a16="http://schemas.microsoft.com/office/drawing/2014/main" id="{EEF8E5F3-19C4-4D6B-BAC7-4964F2D2C9FE}"/>
              </a:ext>
            </a:extLst>
          </p:cNvPr>
          <p:cNvSpPr txBox="1"/>
          <p:nvPr/>
        </p:nvSpPr>
        <p:spPr>
          <a:xfrm>
            <a:off x="5330015" y="3007529"/>
            <a:ext cx="155826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100" dirty="0">
                <a:solidFill>
                  <a:prstClr val="black"/>
                </a:solidFill>
                <a:latin typeface="Times New Roman" panose="02020603050405020304" pitchFamily="18" charset="0"/>
                <a:cs typeface="Times New Roman" panose="02020603050405020304" pitchFamily="18" charset="0"/>
              </a:rPr>
              <a:t>Propuesta de solución </a:t>
            </a:r>
            <a:endParaRPr kumimoji="0" lang="es-CO"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7" name="Imagen 6">
            <a:extLst>
              <a:ext uri="{FF2B5EF4-FFF2-40B4-BE49-F238E27FC236}">
                <a16:creationId xmlns:a16="http://schemas.microsoft.com/office/drawing/2014/main" id="{20CD46CE-27CA-4053-9E5A-31FBF2DB29C4}"/>
              </a:ext>
            </a:extLst>
          </p:cNvPr>
          <p:cNvPicPr>
            <a:picLocks noChangeAspect="1"/>
          </p:cNvPicPr>
          <p:nvPr/>
        </p:nvPicPr>
        <p:blipFill>
          <a:blip r:embed="rId16"/>
          <a:stretch>
            <a:fillRect/>
          </a:stretch>
        </p:blipFill>
        <p:spPr>
          <a:xfrm>
            <a:off x="5450341" y="2338804"/>
            <a:ext cx="1303030" cy="668725"/>
          </a:xfrm>
          <a:prstGeom prst="rect">
            <a:avLst/>
          </a:prstGeom>
        </p:spPr>
      </p:pic>
      <p:pic>
        <p:nvPicPr>
          <p:cNvPr id="10" name="Imagen 9">
            <a:extLst>
              <a:ext uri="{FF2B5EF4-FFF2-40B4-BE49-F238E27FC236}">
                <a16:creationId xmlns:a16="http://schemas.microsoft.com/office/drawing/2014/main" id="{FABC35F0-0333-438D-9B7D-9325952D2FC4}"/>
              </a:ext>
            </a:extLst>
          </p:cNvPr>
          <p:cNvPicPr>
            <a:picLocks noChangeAspect="1"/>
          </p:cNvPicPr>
          <p:nvPr/>
        </p:nvPicPr>
        <p:blipFill>
          <a:blip r:embed="rId17"/>
          <a:stretch>
            <a:fillRect/>
          </a:stretch>
        </p:blipFill>
        <p:spPr>
          <a:xfrm>
            <a:off x="5450341" y="2056103"/>
            <a:ext cx="1303030" cy="236175"/>
          </a:xfrm>
          <a:prstGeom prst="rect">
            <a:avLst/>
          </a:prstGeom>
        </p:spPr>
      </p:pic>
      <p:pic>
        <p:nvPicPr>
          <p:cNvPr id="12" name="Imagen 11">
            <a:extLst>
              <a:ext uri="{FF2B5EF4-FFF2-40B4-BE49-F238E27FC236}">
                <a16:creationId xmlns:a16="http://schemas.microsoft.com/office/drawing/2014/main" id="{F807DF27-5CBF-463A-89FF-D512625E917E}"/>
              </a:ext>
            </a:extLst>
          </p:cNvPr>
          <p:cNvPicPr>
            <a:picLocks noChangeAspect="1"/>
          </p:cNvPicPr>
          <p:nvPr/>
        </p:nvPicPr>
        <p:blipFill>
          <a:blip r:embed="rId18"/>
          <a:stretch>
            <a:fillRect/>
          </a:stretch>
        </p:blipFill>
        <p:spPr>
          <a:xfrm>
            <a:off x="5755097" y="1727391"/>
            <a:ext cx="676369" cy="257211"/>
          </a:xfrm>
          <a:prstGeom prst="rect">
            <a:avLst/>
          </a:prstGeom>
        </p:spPr>
      </p:pic>
      <p:sp>
        <p:nvSpPr>
          <p:cNvPr id="13" name="Rectángulo 12">
            <a:extLst>
              <a:ext uri="{FF2B5EF4-FFF2-40B4-BE49-F238E27FC236}">
                <a16:creationId xmlns:a16="http://schemas.microsoft.com/office/drawing/2014/main" id="{EA7A68BF-9B50-40FC-A363-DA23FE873152}"/>
              </a:ext>
            </a:extLst>
          </p:cNvPr>
          <p:cNvSpPr/>
          <p:nvPr/>
        </p:nvSpPr>
        <p:spPr>
          <a:xfrm>
            <a:off x="5330015" y="1639531"/>
            <a:ext cx="1558266" cy="1629608"/>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057455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282FFE72-4AE7-4C0D-872D-550542C44A31}"/>
              </a:ext>
            </a:extLst>
          </p:cNvPr>
          <p:cNvSpPr txBox="1">
            <a:spLocks/>
          </p:cNvSpPr>
          <p:nvPr/>
        </p:nvSpPr>
        <p:spPr>
          <a:xfrm>
            <a:off x="927100" y="27662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1600" b="0" i="0" u="none" strike="noStrike" kern="1200" cap="none" spc="0" normalizeH="0" baseline="0" noProof="0" dirty="0">
                <a:ln>
                  <a:noFill/>
                </a:ln>
                <a:solidFill>
                  <a:prstClr val="black"/>
                </a:solidFill>
                <a:effectLst/>
                <a:uLnTx/>
                <a:uFillTx/>
                <a:latin typeface="Bahnschrift Light" panose="020B0502040204020203" pitchFamily="34" charset="0"/>
                <a:ea typeface="+mj-ea"/>
                <a:cs typeface="+mj-cs"/>
              </a:rPr>
              <a:t>Despliegue del proyecto: Modos de tarea YOLOv8 | Predicción en: SRCV5</a:t>
            </a:r>
          </a:p>
        </p:txBody>
      </p:sp>
      <p:sp>
        <p:nvSpPr>
          <p:cNvPr id="3" name="CuadroTexto 2">
            <a:extLst>
              <a:ext uri="{FF2B5EF4-FFF2-40B4-BE49-F238E27FC236}">
                <a16:creationId xmlns:a16="http://schemas.microsoft.com/office/drawing/2014/main" id="{D193FE95-7E04-4DDA-A197-5B6300FBE446}"/>
              </a:ext>
            </a:extLst>
          </p:cNvPr>
          <p:cNvSpPr txBox="1"/>
          <p:nvPr/>
        </p:nvSpPr>
        <p:spPr>
          <a:xfrm>
            <a:off x="2876923" y="5000410"/>
            <a:ext cx="6669741" cy="646331"/>
          </a:xfrm>
          <a:prstGeom prst="rect">
            <a:avLst/>
          </a:prstGeom>
          <a:noFill/>
        </p:spPr>
        <p:txBody>
          <a:bodyPr wrap="square" rtlCol="0">
            <a:spAutoFit/>
          </a:bodyPr>
          <a:lstStyle/>
          <a:p>
            <a:pPr lvl="0" algn="just">
              <a:defRPr/>
            </a:pPr>
            <a:r>
              <a:rPr lang="es-MX" sz="1200" dirty="0">
                <a:solidFill>
                  <a:prstClr val="black"/>
                </a:solidFill>
                <a:latin typeface="Times New Roman" panose="02020603050405020304" pitchFamily="18" charset="0"/>
                <a:cs typeface="Times New Roman" panose="02020603050405020304" pitchFamily="18" charset="0"/>
              </a:rPr>
              <a:t>Para la tarea de predicción, se recomienda utilizar una de las versiones más potentes (l ó x) del modelo original YOLO para la detección de automóviles. Si es necesario, ejecute nuevamente la función que facilita el acceso al modelo original, como se indica en la Diapositiva Número 13.</a:t>
            </a:r>
            <a:endParaRPr kumimoji="0" lang="es-CO"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5" name="Picture 2" descr="Warning Generic Flat icon">
            <a:extLst>
              <a:ext uri="{FF2B5EF4-FFF2-40B4-BE49-F238E27FC236}">
                <a16:creationId xmlns:a16="http://schemas.microsoft.com/office/drawing/2014/main" id="{6CAF0DCB-6498-49C2-A7D7-482902DA5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717" y="5185972"/>
            <a:ext cx="275206" cy="27520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D7224DC4-3FEC-46A2-816F-D8F36A0AFD0D}"/>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Tree>
    <p:extLst>
      <p:ext uri="{BB962C8B-B14F-4D97-AF65-F5344CB8AC3E}">
        <p14:creationId xmlns:p14="http://schemas.microsoft.com/office/powerpoint/2010/main" val="32997374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FF4B8D5-4A53-467F-B5E4-35CF89891E1F}"/>
              </a:ext>
            </a:extLst>
          </p:cNvPr>
          <p:cNvPicPr>
            <a:picLocks noChangeAspect="1"/>
          </p:cNvPicPr>
          <p:nvPr/>
        </p:nvPicPr>
        <p:blipFill>
          <a:blip r:embed="rId2"/>
          <a:stretch>
            <a:fillRect/>
          </a:stretch>
        </p:blipFill>
        <p:spPr>
          <a:xfrm>
            <a:off x="520662" y="4741941"/>
            <a:ext cx="6745031" cy="1727386"/>
          </a:xfrm>
          <a:prstGeom prst="rect">
            <a:avLst/>
          </a:prstGeom>
        </p:spPr>
      </p:pic>
      <p:pic>
        <p:nvPicPr>
          <p:cNvPr id="2" name="Imagen 1">
            <a:extLst>
              <a:ext uri="{FF2B5EF4-FFF2-40B4-BE49-F238E27FC236}">
                <a16:creationId xmlns:a16="http://schemas.microsoft.com/office/drawing/2014/main" id="{1C5C1884-A3EC-487E-B25B-7847B2346F31}"/>
              </a:ext>
            </a:extLst>
          </p:cNvPr>
          <p:cNvPicPr>
            <a:picLocks noChangeAspect="1"/>
          </p:cNvPicPr>
          <p:nvPr/>
        </p:nvPicPr>
        <p:blipFill>
          <a:blip r:embed="rId3"/>
          <a:stretch>
            <a:fillRect/>
          </a:stretch>
        </p:blipFill>
        <p:spPr>
          <a:xfrm>
            <a:off x="541779" y="1370883"/>
            <a:ext cx="4283733" cy="2479591"/>
          </a:xfrm>
          <a:prstGeom prst="rect">
            <a:avLst/>
          </a:prstGeom>
        </p:spPr>
      </p:pic>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BD5E361-D384-4C7F-AD57-3257F5528C75}"/>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11" name="Imagen 10">
            <a:extLst>
              <a:ext uri="{FF2B5EF4-FFF2-40B4-BE49-F238E27FC236}">
                <a16:creationId xmlns:a16="http://schemas.microsoft.com/office/drawing/2014/main" id="{164594BF-AD09-42CB-AB08-4A5EB934D979}"/>
              </a:ext>
            </a:extLst>
          </p:cNvPr>
          <p:cNvPicPr>
            <a:picLocks noChangeAspect="1"/>
          </p:cNvPicPr>
          <p:nvPr/>
        </p:nvPicPr>
        <p:blipFill>
          <a:blip r:embed="rId5"/>
          <a:stretch>
            <a:fillRect/>
          </a:stretch>
        </p:blipFill>
        <p:spPr>
          <a:xfrm>
            <a:off x="10370941" y="2511816"/>
            <a:ext cx="1105054" cy="409632"/>
          </a:xfrm>
          <a:prstGeom prst="rect">
            <a:avLst/>
          </a:prstGeom>
        </p:spPr>
      </p:pic>
      <p:sp>
        <p:nvSpPr>
          <p:cNvPr id="15" name="CuadroTexto 14">
            <a:extLst>
              <a:ext uri="{FF2B5EF4-FFF2-40B4-BE49-F238E27FC236}">
                <a16:creationId xmlns:a16="http://schemas.microsoft.com/office/drawing/2014/main" id="{EAF6FE1B-2372-481B-BFAA-D6546C5901BB}"/>
              </a:ext>
            </a:extLst>
          </p:cNvPr>
          <p:cNvSpPr txBox="1"/>
          <p:nvPr/>
        </p:nvSpPr>
        <p:spPr>
          <a:xfrm>
            <a:off x="5106529" y="2489366"/>
            <a:ext cx="4799732" cy="523220"/>
          </a:xfrm>
          <a:prstGeom prst="rect">
            <a:avLst/>
          </a:prstGeom>
          <a:noFill/>
        </p:spPr>
        <p:txBody>
          <a:bodyPr wrap="square" rtlCol="0">
            <a:spAutoFit/>
          </a:bodyPr>
          <a:lstStyle/>
          <a:p>
            <a:r>
              <a:rPr lang="es-CO" sz="1400" dirty="0">
                <a:latin typeface="Times New Roman" panose="02020603050405020304" pitchFamily="18" charset="0"/>
                <a:cs typeface="Times New Roman" panose="02020603050405020304" pitchFamily="18" charset="0"/>
              </a:rPr>
              <a:t>Proporcione las imágenes que utilizará el modo de predicción en la carpeta "../../</a:t>
            </a:r>
            <a:r>
              <a:rPr lang="es-CO" sz="1400" dirty="0" err="1">
                <a:latin typeface="Times New Roman" panose="02020603050405020304" pitchFamily="18" charset="0"/>
                <a:cs typeface="Times New Roman" panose="02020603050405020304" pitchFamily="18" charset="0"/>
              </a:rPr>
              <a:t>proyecto_yolo</a:t>
            </a:r>
            <a:r>
              <a:rPr lang="es-CO" sz="1400" dirty="0">
                <a:latin typeface="Times New Roman" panose="02020603050405020304" pitchFamily="18" charset="0"/>
                <a:cs typeface="Times New Roman" panose="02020603050405020304" pitchFamily="18" charset="0"/>
              </a:rPr>
              <a:t>/</a:t>
            </a:r>
            <a:r>
              <a:rPr lang="es-CO" sz="1400" dirty="0" err="1">
                <a:latin typeface="Times New Roman" panose="02020603050405020304" pitchFamily="18" charset="0"/>
                <a:cs typeface="Times New Roman" panose="02020603050405020304" pitchFamily="18" charset="0"/>
              </a:rPr>
              <a:t>src</a:t>
            </a:r>
            <a:r>
              <a:rPr lang="es-CO" sz="1400" dirty="0">
                <a:latin typeface="Times New Roman" panose="02020603050405020304" pitchFamily="18" charset="0"/>
                <a:cs typeface="Times New Roman" panose="02020603050405020304" pitchFamily="18" charset="0"/>
              </a:rPr>
              <a:t>/</a:t>
            </a:r>
            <a:r>
              <a:rPr lang="es-CO" sz="1400" dirty="0" err="1">
                <a:latin typeface="Times New Roman" panose="02020603050405020304" pitchFamily="18" charset="0"/>
                <a:cs typeface="Times New Roman" panose="02020603050405020304" pitchFamily="18" charset="0"/>
              </a:rPr>
              <a:t>assets</a:t>
            </a:r>
            <a:r>
              <a:rPr lang="es-CO" sz="1400" dirty="0">
                <a:latin typeface="Times New Roman" panose="02020603050405020304" pitchFamily="18" charset="0"/>
                <a:cs typeface="Times New Roman" panose="02020603050405020304" pitchFamily="18" charset="0"/>
              </a:rPr>
              <a:t>".</a:t>
            </a:r>
          </a:p>
        </p:txBody>
      </p:sp>
      <p:cxnSp>
        <p:nvCxnSpPr>
          <p:cNvPr id="10" name="Google Shape;813;p40">
            <a:extLst>
              <a:ext uri="{FF2B5EF4-FFF2-40B4-BE49-F238E27FC236}">
                <a16:creationId xmlns:a16="http://schemas.microsoft.com/office/drawing/2014/main" id="{2950B8BF-6E65-4FEC-BCAE-6906CA4320AE}"/>
              </a:ext>
            </a:extLst>
          </p:cNvPr>
          <p:cNvCxnSpPr/>
          <p:nvPr/>
        </p:nvCxnSpPr>
        <p:spPr>
          <a:xfrm>
            <a:off x="9869072" y="2728345"/>
            <a:ext cx="335400" cy="0"/>
          </a:xfrm>
          <a:prstGeom prst="straightConnector1">
            <a:avLst/>
          </a:prstGeom>
          <a:noFill/>
          <a:ln w="9525" cap="flat" cmpd="sng">
            <a:solidFill>
              <a:schemeClr val="dk1"/>
            </a:solidFill>
            <a:prstDash val="solid"/>
            <a:round/>
            <a:headEnd type="none" w="med" len="med"/>
            <a:tailEnd type="diamond" w="med" len="med"/>
          </a:ln>
        </p:spPr>
      </p:cxnSp>
      <p:cxnSp>
        <p:nvCxnSpPr>
          <p:cNvPr id="13" name="Google Shape;813;p40">
            <a:extLst>
              <a:ext uri="{FF2B5EF4-FFF2-40B4-BE49-F238E27FC236}">
                <a16:creationId xmlns:a16="http://schemas.microsoft.com/office/drawing/2014/main" id="{6EE7C6B6-4471-403E-96DA-7277296132A0}"/>
              </a:ext>
            </a:extLst>
          </p:cNvPr>
          <p:cNvCxnSpPr/>
          <p:nvPr/>
        </p:nvCxnSpPr>
        <p:spPr>
          <a:xfrm>
            <a:off x="4733940" y="2716632"/>
            <a:ext cx="335400" cy="0"/>
          </a:xfrm>
          <a:prstGeom prst="straightConnector1">
            <a:avLst/>
          </a:prstGeom>
          <a:noFill/>
          <a:ln w="9525" cap="flat" cmpd="sng">
            <a:solidFill>
              <a:schemeClr val="dk1"/>
            </a:solidFill>
            <a:prstDash val="solid"/>
            <a:round/>
            <a:headEnd type="none" w="med" len="med"/>
            <a:tailEnd type="diamond" w="med" len="med"/>
          </a:ln>
        </p:spPr>
      </p:cxnSp>
      <p:pic>
        <p:nvPicPr>
          <p:cNvPr id="17" name="Imagen 16">
            <a:extLst>
              <a:ext uri="{FF2B5EF4-FFF2-40B4-BE49-F238E27FC236}">
                <a16:creationId xmlns:a16="http://schemas.microsoft.com/office/drawing/2014/main" id="{386890AA-CCAA-4BDE-822D-C5FDA09683F9}"/>
              </a:ext>
            </a:extLst>
          </p:cNvPr>
          <p:cNvPicPr>
            <a:picLocks noChangeAspect="1"/>
          </p:cNvPicPr>
          <p:nvPr/>
        </p:nvPicPr>
        <p:blipFill>
          <a:blip r:embed="rId6"/>
          <a:stretch>
            <a:fillRect/>
          </a:stretch>
        </p:blipFill>
        <p:spPr>
          <a:xfrm>
            <a:off x="541779" y="3960544"/>
            <a:ext cx="6012279" cy="371774"/>
          </a:xfrm>
          <a:prstGeom prst="rect">
            <a:avLst/>
          </a:prstGeom>
        </p:spPr>
      </p:pic>
      <p:pic>
        <p:nvPicPr>
          <p:cNvPr id="18" name="Imagen 17">
            <a:extLst>
              <a:ext uri="{FF2B5EF4-FFF2-40B4-BE49-F238E27FC236}">
                <a16:creationId xmlns:a16="http://schemas.microsoft.com/office/drawing/2014/main" id="{07403E8C-CEA7-484D-ADA4-8D976FB2D1C0}"/>
              </a:ext>
            </a:extLst>
          </p:cNvPr>
          <p:cNvPicPr>
            <a:picLocks noChangeAspect="1"/>
          </p:cNvPicPr>
          <p:nvPr/>
        </p:nvPicPr>
        <p:blipFill>
          <a:blip r:embed="rId7"/>
          <a:stretch>
            <a:fillRect/>
          </a:stretch>
        </p:blipFill>
        <p:spPr>
          <a:xfrm>
            <a:off x="7603154" y="4335254"/>
            <a:ext cx="828791" cy="371527"/>
          </a:xfrm>
          <a:prstGeom prst="rect">
            <a:avLst/>
          </a:prstGeom>
        </p:spPr>
      </p:pic>
      <p:pic>
        <p:nvPicPr>
          <p:cNvPr id="19" name="Imagen 18">
            <a:extLst>
              <a:ext uri="{FF2B5EF4-FFF2-40B4-BE49-F238E27FC236}">
                <a16:creationId xmlns:a16="http://schemas.microsoft.com/office/drawing/2014/main" id="{C035117B-5C73-4C39-ACF4-F1BAD5A3B6F5}"/>
              </a:ext>
            </a:extLst>
          </p:cNvPr>
          <p:cNvPicPr>
            <a:picLocks noChangeAspect="1"/>
          </p:cNvPicPr>
          <p:nvPr/>
        </p:nvPicPr>
        <p:blipFill>
          <a:blip r:embed="rId8"/>
          <a:stretch>
            <a:fillRect/>
          </a:stretch>
        </p:blipFill>
        <p:spPr>
          <a:xfrm>
            <a:off x="7565965" y="3615505"/>
            <a:ext cx="903170" cy="285813"/>
          </a:xfrm>
          <a:prstGeom prst="rect">
            <a:avLst/>
          </a:prstGeom>
        </p:spPr>
      </p:pic>
      <p:cxnSp>
        <p:nvCxnSpPr>
          <p:cNvPr id="21" name="Google Shape;123;p17">
            <a:extLst>
              <a:ext uri="{FF2B5EF4-FFF2-40B4-BE49-F238E27FC236}">
                <a16:creationId xmlns:a16="http://schemas.microsoft.com/office/drawing/2014/main" id="{1568F8A3-A532-4B92-A4CC-3987E83A93BC}"/>
              </a:ext>
            </a:extLst>
          </p:cNvPr>
          <p:cNvCxnSpPr>
            <a:cxnSpLocks/>
          </p:cNvCxnSpPr>
          <p:nvPr/>
        </p:nvCxnSpPr>
        <p:spPr>
          <a:xfrm flipV="1">
            <a:off x="6554058" y="3757579"/>
            <a:ext cx="1009853" cy="386039"/>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22" name="Google Shape;124;p17">
            <a:extLst>
              <a:ext uri="{FF2B5EF4-FFF2-40B4-BE49-F238E27FC236}">
                <a16:creationId xmlns:a16="http://schemas.microsoft.com/office/drawing/2014/main" id="{7290EE09-92F4-4537-B184-78ED1323AAB1}"/>
              </a:ext>
            </a:extLst>
          </p:cNvPr>
          <p:cNvCxnSpPr>
            <a:cxnSpLocks/>
            <a:endCxn id="18" idx="2"/>
          </p:cNvCxnSpPr>
          <p:nvPr/>
        </p:nvCxnSpPr>
        <p:spPr>
          <a:xfrm rot="16200000" flipV="1">
            <a:off x="8635345" y="4088986"/>
            <a:ext cx="436122" cy="1671711"/>
          </a:xfrm>
          <a:prstGeom prst="bentConnector3">
            <a:avLst>
              <a:gd name="adj1" fmla="val 50000"/>
            </a:avLst>
          </a:prstGeom>
          <a:noFill/>
          <a:ln w="9525" cap="flat" cmpd="sng">
            <a:solidFill>
              <a:schemeClr val="dk1"/>
            </a:solidFill>
            <a:prstDash val="solid"/>
            <a:round/>
            <a:headEnd type="none" w="med" len="med"/>
            <a:tailEnd type="diamond" w="med" len="med"/>
          </a:ln>
        </p:spPr>
      </p:cxnSp>
      <p:sp>
        <p:nvSpPr>
          <p:cNvPr id="3" name="Rectángulo 2">
            <a:extLst>
              <a:ext uri="{FF2B5EF4-FFF2-40B4-BE49-F238E27FC236}">
                <a16:creationId xmlns:a16="http://schemas.microsoft.com/office/drawing/2014/main" id="{E8A1873D-70A5-421B-88D2-646BF5867F15}"/>
              </a:ext>
            </a:extLst>
          </p:cNvPr>
          <p:cNvSpPr/>
          <p:nvPr/>
        </p:nvSpPr>
        <p:spPr>
          <a:xfrm>
            <a:off x="5316542" y="5330660"/>
            <a:ext cx="776996" cy="13907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25" name="CuadroTexto 24">
            <a:extLst>
              <a:ext uri="{FF2B5EF4-FFF2-40B4-BE49-F238E27FC236}">
                <a16:creationId xmlns:a16="http://schemas.microsoft.com/office/drawing/2014/main" id="{6D2A3F80-9A35-4BCA-AC3D-52CFAC6100CB}"/>
              </a:ext>
            </a:extLst>
          </p:cNvPr>
          <p:cNvSpPr txBox="1"/>
          <p:nvPr/>
        </p:nvSpPr>
        <p:spPr>
          <a:xfrm>
            <a:off x="8865074" y="3126130"/>
            <a:ext cx="2847151" cy="1169551"/>
          </a:xfrm>
          <a:prstGeom prst="rect">
            <a:avLst/>
          </a:prstGeom>
          <a:noFill/>
        </p:spPr>
        <p:txBody>
          <a:bodyPr wrap="square" rtlCol="0">
            <a:spAutoFit/>
          </a:bodyPr>
          <a:lstStyle/>
          <a:p>
            <a:r>
              <a:rPr lang="es-CO" sz="1400" dirty="0">
                <a:latin typeface="Times New Roman" panose="02020603050405020304" pitchFamily="18" charset="0"/>
                <a:cs typeface="Times New Roman" panose="02020603050405020304" pitchFamily="18" charset="0"/>
              </a:rPr>
              <a:t>Puedes establecer un valor general de confianza para todas las clases cambiando el valor de “CONF” en donde se muestra la descripción del </a:t>
            </a:r>
            <a:r>
              <a:rPr lang="es-CO" sz="1400" dirty="0" err="1">
                <a:latin typeface="Times New Roman" panose="02020603050405020304" pitchFamily="18" charset="0"/>
                <a:cs typeface="Times New Roman" panose="02020603050405020304" pitchFamily="18" charset="0"/>
              </a:rPr>
              <a:t>hiperparámetro</a:t>
            </a:r>
            <a:r>
              <a:rPr lang="es-CO" sz="1400" dirty="0">
                <a:latin typeface="Times New Roman" panose="02020603050405020304" pitchFamily="18" charset="0"/>
                <a:cs typeface="Times New Roman" panose="02020603050405020304" pitchFamily="18" charset="0"/>
              </a:rPr>
              <a:t>.</a:t>
            </a:r>
          </a:p>
        </p:txBody>
      </p:sp>
      <p:sp>
        <p:nvSpPr>
          <p:cNvPr id="24" name="Elipse 23">
            <a:extLst>
              <a:ext uri="{FF2B5EF4-FFF2-40B4-BE49-F238E27FC236}">
                <a16:creationId xmlns:a16="http://schemas.microsoft.com/office/drawing/2014/main" id="{BBEB37A7-5D40-49AE-A7E8-CFCAF922CC66}"/>
              </a:ext>
            </a:extLst>
          </p:cNvPr>
          <p:cNvSpPr/>
          <p:nvPr/>
        </p:nvSpPr>
        <p:spPr>
          <a:xfrm>
            <a:off x="7286810" y="3377362"/>
            <a:ext cx="1465507" cy="1479963"/>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28" name="CuadroTexto 27">
            <a:extLst>
              <a:ext uri="{FF2B5EF4-FFF2-40B4-BE49-F238E27FC236}">
                <a16:creationId xmlns:a16="http://schemas.microsoft.com/office/drawing/2014/main" id="{30ADBDB7-32E6-4FD5-AC71-D69B79BB9D2C}"/>
              </a:ext>
            </a:extLst>
          </p:cNvPr>
          <p:cNvSpPr txBox="1"/>
          <p:nvPr/>
        </p:nvSpPr>
        <p:spPr>
          <a:xfrm>
            <a:off x="8867128" y="4299909"/>
            <a:ext cx="2847151" cy="523220"/>
          </a:xfrm>
          <a:prstGeom prst="rect">
            <a:avLst/>
          </a:prstGeom>
          <a:noFill/>
        </p:spPr>
        <p:txBody>
          <a:bodyPr wrap="square" rtlCol="0">
            <a:spAutoFit/>
          </a:bodyPr>
          <a:lstStyle/>
          <a:p>
            <a:r>
              <a:rPr lang="es-CO" sz="1400" dirty="0">
                <a:latin typeface="Times New Roman" panose="02020603050405020304" pitchFamily="18" charset="0"/>
                <a:cs typeface="Times New Roman" panose="02020603050405020304" pitchFamily="18" charset="0"/>
              </a:rPr>
              <a:t>O puedes configurar el valor de confianza diferente para cada clase.</a:t>
            </a:r>
          </a:p>
        </p:txBody>
      </p:sp>
      <p:cxnSp>
        <p:nvCxnSpPr>
          <p:cNvPr id="29" name="Google Shape;813;p40">
            <a:extLst>
              <a:ext uri="{FF2B5EF4-FFF2-40B4-BE49-F238E27FC236}">
                <a16:creationId xmlns:a16="http://schemas.microsoft.com/office/drawing/2014/main" id="{764CEC55-1FFD-4D12-8C12-1C0ECD045CC4}"/>
              </a:ext>
            </a:extLst>
          </p:cNvPr>
          <p:cNvCxnSpPr/>
          <p:nvPr/>
        </p:nvCxnSpPr>
        <p:spPr>
          <a:xfrm>
            <a:off x="8531728" y="3757579"/>
            <a:ext cx="335400" cy="0"/>
          </a:xfrm>
          <a:prstGeom prst="straightConnector1">
            <a:avLst/>
          </a:prstGeom>
          <a:noFill/>
          <a:ln w="9525" cap="flat" cmpd="sng">
            <a:solidFill>
              <a:schemeClr val="dk1"/>
            </a:solidFill>
            <a:prstDash val="solid"/>
            <a:round/>
            <a:headEnd type="none" w="med" len="med"/>
            <a:tailEnd type="diamond" w="med" len="med"/>
          </a:ln>
        </p:spPr>
      </p:cxnSp>
      <p:cxnSp>
        <p:nvCxnSpPr>
          <p:cNvPr id="30" name="Google Shape;813;p40">
            <a:extLst>
              <a:ext uri="{FF2B5EF4-FFF2-40B4-BE49-F238E27FC236}">
                <a16:creationId xmlns:a16="http://schemas.microsoft.com/office/drawing/2014/main" id="{58B660FE-F7CE-4EA1-9C9A-2037D61DB792}"/>
              </a:ext>
            </a:extLst>
          </p:cNvPr>
          <p:cNvCxnSpPr/>
          <p:nvPr/>
        </p:nvCxnSpPr>
        <p:spPr>
          <a:xfrm>
            <a:off x="8529674" y="4521017"/>
            <a:ext cx="335400" cy="0"/>
          </a:xfrm>
          <a:prstGeom prst="straightConnector1">
            <a:avLst/>
          </a:prstGeom>
          <a:noFill/>
          <a:ln w="9525" cap="flat" cmpd="sng">
            <a:solidFill>
              <a:schemeClr val="dk1"/>
            </a:solidFill>
            <a:prstDash val="solid"/>
            <a:round/>
            <a:headEnd type="none" w="med" len="med"/>
            <a:tailEnd type="diamond" w="med" len="med"/>
          </a:ln>
        </p:spPr>
      </p:cxnSp>
      <p:pic>
        <p:nvPicPr>
          <p:cNvPr id="1030" name="Picture 6" descr="Restar | Icono Gratis">
            <a:extLst>
              <a:ext uri="{FF2B5EF4-FFF2-40B4-BE49-F238E27FC236}">
                <a16:creationId xmlns:a16="http://schemas.microsoft.com/office/drawing/2014/main" id="{F8E2FA6E-E40C-41B3-AFB0-8B7AC1184F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886" y="3926998"/>
            <a:ext cx="380690" cy="38069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Restar | Icono Gratis">
            <a:extLst>
              <a:ext uri="{FF2B5EF4-FFF2-40B4-BE49-F238E27FC236}">
                <a16:creationId xmlns:a16="http://schemas.microsoft.com/office/drawing/2014/main" id="{8163859B-948D-48F6-8BEF-D7ED599747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5965" y="3757579"/>
            <a:ext cx="903170" cy="380690"/>
          </a:xfrm>
          <a:prstGeom prst="rect">
            <a:avLst/>
          </a:prstGeom>
          <a:noFill/>
          <a:extLst>
            <a:ext uri="{909E8E84-426E-40DD-AFC4-6F175D3DCCD1}">
              <a14:hiddenFill xmlns:a14="http://schemas.microsoft.com/office/drawing/2010/main">
                <a:solidFill>
                  <a:srgbClr val="FFFFFF"/>
                </a:solidFill>
              </a14:hiddenFill>
            </a:ext>
          </a:extLst>
        </p:spPr>
      </p:pic>
      <p:sp>
        <p:nvSpPr>
          <p:cNvPr id="27" name="Título 1">
            <a:extLst>
              <a:ext uri="{FF2B5EF4-FFF2-40B4-BE49-F238E27FC236}">
                <a16:creationId xmlns:a16="http://schemas.microsoft.com/office/drawing/2014/main" id="{B6B3494E-F2B4-46EB-A090-EB59380F51FA}"/>
              </a:ext>
            </a:extLst>
          </p:cNvPr>
          <p:cNvSpPr txBox="1">
            <a:spLocks/>
          </p:cNvSpPr>
          <p:nvPr/>
        </p:nvSpPr>
        <p:spPr>
          <a:xfrm>
            <a:off x="838200" y="1383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Función de predicción</a:t>
            </a:r>
          </a:p>
        </p:txBody>
      </p:sp>
      <p:pic>
        <p:nvPicPr>
          <p:cNvPr id="37" name="Imagen 36">
            <a:extLst>
              <a:ext uri="{FF2B5EF4-FFF2-40B4-BE49-F238E27FC236}">
                <a16:creationId xmlns:a16="http://schemas.microsoft.com/office/drawing/2014/main" id="{F86C1FA0-30F2-47F9-88EB-388737DABE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6341536" flipV="1">
            <a:off x="11056345" y="4026780"/>
            <a:ext cx="1229986" cy="644165"/>
          </a:xfrm>
          <a:prstGeom prst="rect">
            <a:avLst/>
          </a:prstGeom>
        </p:spPr>
      </p:pic>
      <p:pic>
        <p:nvPicPr>
          <p:cNvPr id="33" name="Imagen 32">
            <a:extLst>
              <a:ext uri="{FF2B5EF4-FFF2-40B4-BE49-F238E27FC236}">
                <a16:creationId xmlns:a16="http://schemas.microsoft.com/office/drawing/2014/main" id="{6E4F94DF-5DBB-499D-BA3C-7E9C7DD15218}"/>
              </a:ext>
            </a:extLst>
          </p:cNvPr>
          <p:cNvPicPr>
            <a:picLocks noChangeAspect="1"/>
          </p:cNvPicPr>
          <p:nvPr/>
        </p:nvPicPr>
        <p:blipFill>
          <a:blip r:embed="rId11"/>
          <a:stretch>
            <a:fillRect/>
          </a:stretch>
        </p:blipFill>
        <p:spPr>
          <a:xfrm>
            <a:off x="7656079" y="5156429"/>
            <a:ext cx="4066365" cy="1312238"/>
          </a:xfrm>
          <a:prstGeom prst="rect">
            <a:avLst/>
          </a:prstGeom>
        </p:spPr>
      </p:pic>
    </p:spTree>
    <p:extLst>
      <p:ext uri="{BB962C8B-B14F-4D97-AF65-F5344CB8AC3E}">
        <p14:creationId xmlns:p14="http://schemas.microsoft.com/office/powerpoint/2010/main" val="2197250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DFF1C17E-6CC9-4749-B395-DD120FF6FB4C}"/>
              </a:ext>
            </a:extLst>
          </p:cNvPr>
          <p:cNvPicPr>
            <a:picLocks noChangeAspect="1"/>
          </p:cNvPicPr>
          <p:nvPr/>
        </p:nvPicPr>
        <p:blipFill>
          <a:blip r:embed="rId2"/>
          <a:stretch>
            <a:fillRect/>
          </a:stretch>
        </p:blipFill>
        <p:spPr>
          <a:xfrm>
            <a:off x="9349117" y="3617875"/>
            <a:ext cx="2290684" cy="1424843"/>
          </a:xfrm>
          <a:prstGeom prst="rect">
            <a:avLst/>
          </a:prstGeom>
        </p:spPr>
      </p:pic>
      <p:sp>
        <p:nvSpPr>
          <p:cNvPr id="12" name="CuadroTexto 11">
            <a:extLst>
              <a:ext uri="{FF2B5EF4-FFF2-40B4-BE49-F238E27FC236}">
                <a16:creationId xmlns:a16="http://schemas.microsoft.com/office/drawing/2014/main" id="{91B587B7-5F38-4ED2-A1B7-ACD92F66E8E3}"/>
              </a:ext>
            </a:extLst>
          </p:cNvPr>
          <p:cNvSpPr txBox="1"/>
          <p:nvPr/>
        </p:nvSpPr>
        <p:spPr>
          <a:xfrm>
            <a:off x="5364207" y="2077650"/>
            <a:ext cx="6275593" cy="523220"/>
          </a:xfrm>
          <a:prstGeom prst="rect">
            <a:avLst/>
          </a:prstGeom>
          <a:noFill/>
        </p:spPr>
        <p:txBody>
          <a:bodyPr wrap="square" rtlCol="0">
            <a:spAutoFit/>
          </a:bodyPr>
          <a:lstStyle/>
          <a:p>
            <a:pPr algn="just"/>
            <a:r>
              <a:rPr lang="es-CO" sz="1400" dirty="0">
                <a:latin typeface="Times New Roman" panose="02020603050405020304" pitchFamily="18" charset="0"/>
                <a:cs typeface="Times New Roman" panose="02020603050405020304" pitchFamily="18" charset="0"/>
              </a:rPr>
              <a:t>En el </a:t>
            </a:r>
            <a:r>
              <a:rPr lang="es-CO" sz="1400" dirty="0" err="1">
                <a:latin typeface="Times New Roman" panose="02020603050405020304" pitchFamily="18" charset="0"/>
                <a:cs typeface="Times New Roman" panose="02020603050405020304" pitchFamily="18" charset="0"/>
              </a:rPr>
              <a:t>hiperparámetro</a:t>
            </a:r>
            <a:r>
              <a:rPr lang="es-CO" sz="1400" dirty="0">
                <a:latin typeface="Times New Roman" panose="02020603050405020304" pitchFamily="18" charset="0"/>
                <a:cs typeface="Times New Roman" panose="02020603050405020304" pitchFamily="18" charset="0"/>
              </a:rPr>
              <a:t> “</a:t>
            </a:r>
            <a:r>
              <a:rPr lang="es-CO" sz="1400" dirty="0" err="1">
                <a:latin typeface="Times New Roman" panose="02020603050405020304" pitchFamily="18" charset="0"/>
                <a:cs typeface="Times New Roman" panose="02020603050405020304" pitchFamily="18" charset="0"/>
              </a:rPr>
              <a:t>classes</a:t>
            </a:r>
            <a:r>
              <a:rPr lang="es-CO" sz="1400" dirty="0">
                <a:latin typeface="Times New Roman" panose="02020603050405020304" pitchFamily="18" charset="0"/>
                <a:cs typeface="Times New Roman" panose="02020603050405020304" pitchFamily="18" charset="0"/>
              </a:rPr>
              <a:t>”, encontrará diferentes valores que hacen referencia a la posición o ID de la clase en el </a:t>
            </a:r>
            <a:r>
              <a:rPr lang="es-CO" sz="1400" dirty="0" err="1">
                <a:latin typeface="Times New Roman" panose="02020603050405020304" pitchFamily="18" charset="0"/>
                <a:cs typeface="Times New Roman" panose="02020603050405020304" pitchFamily="18" charset="0"/>
              </a:rPr>
              <a:t>dataset.yaml</a:t>
            </a:r>
            <a:r>
              <a:rPr lang="es-CO" sz="1400" dirty="0">
                <a:latin typeface="Times New Roman" panose="02020603050405020304" pitchFamily="18" charset="0"/>
                <a:cs typeface="Times New Roman" panose="02020603050405020304" pitchFamily="18" charset="0"/>
              </a:rPr>
              <a:t>.</a:t>
            </a:r>
          </a:p>
        </p:txBody>
      </p:sp>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BD5E361-D384-4C7F-AD57-3257F5528C75}"/>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13" name="Título 1">
            <a:extLst>
              <a:ext uri="{FF2B5EF4-FFF2-40B4-BE49-F238E27FC236}">
                <a16:creationId xmlns:a16="http://schemas.microsoft.com/office/drawing/2014/main" id="{116FCEB6-13F5-4231-B612-B01196C034B3}"/>
              </a:ext>
            </a:extLst>
          </p:cNvPr>
          <p:cNvSpPr txBox="1">
            <a:spLocks/>
          </p:cNvSpPr>
          <p:nvPr/>
        </p:nvSpPr>
        <p:spPr>
          <a:xfrm>
            <a:off x="838200" y="1383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Función de predicción</a:t>
            </a:r>
          </a:p>
        </p:txBody>
      </p:sp>
      <p:pic>
        <p:nvPicPr>
          <p:cNvPr id="3" name="Imagen 2">
            <a:extLst>
              <a:ext uri="{FF2B5EF4-FFF2-40B4-BE49-F238E27FC236}">
                <a16:creationId xmlns:a16="http://schemas.microsoft.com/office/drawing/2014/main" id="{3065E214-4B98-4223-BF1D-8361E818E6B0}"/>
              </a:ext>
            </a:extLst>
          </p:cNvPr>
          <p:cNvPicPr>
            <a:picLocks noChangeAspect="1"/>
          </p:cNvPicPr>
          <p:nvPr/>
        </p:nvPicPr>
        <p:blipFill>
          <a:blip r:embed="rId4"/>
          <a:stretch>
            <a:fillRect/>
          </a:stretch>
        </p:blipFill>
        <p:spPr>
          <a:xfrm>
            <a:off x="386211" y="3607647"/>
            <a:ext cx="4977997" cy="2585323"/>
          </a:xfrm>
          <a:prstGeom prst="rect">
            <a:avLst/>
          </a:prstGeom>
        </p:spPr>
      </p:pic>
      <p:pic>
        <p:nvPicPr>
          <p:cNvPr id="4" name="Imagen 3">
            <a:extLst>
              <a:ext uri="{FF2B5EF4-FFF2-40B4-BE49-F238E27FC236}">
                <a16:creationId xmlns:a16="http://schemas.microsoft.com/office/drawing/2014/main" id="{1E0767EC-EBD6-41F5-BBF8-ABC0C9267054}"/>
              </a:ext>
            </a:extLst>
          </p:cNvPr>
          <p:cNvPicPr>
            <a:picLocks noChangeAspect="1"/>
          </p:cNvPicPr>
          <p:nvPr/>
        </p:nvPicPr>
        <p:blipFill>
          <a:blip r:embed="rId5"/>
          <a:stretch>
            <a:fillRect/>
          </a:stretch>
        </p:blipFill>
        <p:spPr>
          <a:xfrm>
            <a:off x="609550" y="2043664"/>
            <a:ext cx="4531321" cy="1141578"/>
          </a:xfrm>
          <a:prstGeom prst="rect">
            <a:avLst/>
          </a:prstGeom>
        </p:spPr>
      </p:pic>
      <p:cxnSp>
        <p:nvCxnSpPr>
          <p:cNvPr id="15" name="Google Shape;814;p40">
            <a:extLst>
              <a:ext uri="{FF2B5EF4-FFF2-40B4-BE49-F238E27FC236}">
                <a16:creationId xmlns:a16="http://schemas.microsoft.com/office/drawing/2014/main" id="{24B2A6F6-5696-4A02-9698-C3F70728A8D8}"/>
              </a:ext>
            </a:extLst>
          </p:cNvPr>
          <p:cNvCxnSpPr>
            <a:cxnSpLocks/>
          </p:cNvCxnSpPr>
          <p:nvPr/>
        </p:nvCxnSpPr>
        <p:spPr>
          <a:xfrm>
            <a:off x="2875210" y="3185242"/>
            <a:ext cx="3" cy="297291"/>
          </a:xfrm>
          <a:prstGeom prst="straightConnector1">
            <a:avLst/>
          </a:prstGeom>
          <a:noFill/>
          <a:ln w="9525" cap="flat" cmpd="sng">
            <a:solidFill>
              <a:schemeClr val="dk1"/>
            </a:solidFill>
            <a:prstDash val="solid"/>
            <a:round/>
            <a:headEnd type="none" w="med" len="med"/>
            <a:tailEnd type="diamond" w="med" len="med"/>
          </a:ln>
        </p:spPr>
      </p:cxnSp>
      <p:sp>
        <p:nvSpPr>
          <p:cNvPr id="5" name="Rectángulo 4">
            <a:extLst>
              <a:ext uri="{FF2B5EF4-FFF2-40B4-BE49-F238E27FC236}">
                <a16:creationId xmlns:a16="http://schemas.microsoft.com/office/drawing/2014/main" id="{DBCE5BF1-7B66-4CCD-BC28-18E936906F07}"/>
              </a:ext>
            </a:extLst>
          </p:cNvPr>
          <p:cNvSpPr/>
          <p:nvPr/>
        </p:nvSpPr>
        <p:spPr>
          <a:xfrm>
            <a:off x="5778766" y="5220495"/>
            <a:ext cx="3500402" cy="461665"/>
          </a:xfrm>
          <a:prstGeom prst="rect">
            <a:avLst/>
          </a:prstGeom>
        </p:spPr>
        <p:txBody>
          <a:bodyPr wrap="square">
            <a:spAutoFit/>
          </a:bodyPr>
          <a:lstStyle/>
          <a:p>
            <a:pPr algn="just"/>
            <a:r>
              <a:rPr lang="es-CO" sz="1200" dirty="0">
                <a:latin typeface="Times New Roman" panose="02020603050405020304" pitchFamily="18" charset="0"/>
                <a:cs typeface="Times New Roman" panose="02020603050405020304" pitchFamily="18" charset="0"/>
              </a:rPr>
              <a:t>El valor 2 como </a:t>
            </a:r>
            <a:r>
              <a:rPr lang="es-CO" sz="1200" dirty="0" err="1">
                <a:latin typeface="Times New Roman" panose="02020603050405020304" pitchFamily="18" charset="0"/>
                <a:cs typeface="Times New Roman" panose="02020603050405020304" pitchFamily="18" charset="0"/>
              </a:rPr>
              <a:t>hiperparametro</a:t>
            </a:r>
            <a:r>
              <a:rPr lang="es-CO" sz="1200" dirty="0">
                <a:latin typeface="Times New Roman" panose="02020603050405020304" pitchFamily="18" charset="0"/>
                <a:cs typeface="Times New Roman" panose="02020603050405020304" pitchFamily="18" charset="0"/>
              </a:rPr>
              <a:t> </a:t>
            </a:r>
            <a:r>
              <a:rPr lang="es-CO" sz="1200" dirty="0" err="1">
                <a:latin typeface="Times New Roman" panose="02020603050405020304" pitchFamily="18" charset="0"/>
                <a:cs typeface="Times New Roman" panose="02020603050405020304" pitchFamily="18" charset="0"/>
              </a:rPr>
              <a:t>classes</a:t>
            </a:r>
            <a:r>
              <a:rPr lang="es-CO" sz="1200" dirty="0">
                <a:latin typeface="Times New Roman" panose="02020603050405020304" pitchFamily="18" charset="0"/>
                <a:cs typeface="Times New Roman" panose="02020603050405020304" pitchFamily="18" charset="0"/>
              </a:rPr>
              <a:t> se refiere al </a:t>
            </a:r>
            <a:r>
              <a:rPr lang="es-CO" sz="1200" dirty="0" err="1">
                <a:latin typeface="Times New Roman" panose="02020603050405020304" pitchFamily="18" charset="0"/>
                <a:cs typeface="Times New Roman" panose="02020603050405020304" pitchFamily="18" charset="0"/>
              </a:rPr>
              <a:t>dataset</a:t>
            </a:r>
            <a:r>
              <a:rPr lang="es-CO" sz="1200" dirty="0">
                <a:latin typeface="Times New Roman" panose="02020603050405020304" pitchFamily="18" charset="0"/>
                <a:cs typeface="Times New Roman" panose="02020603050405020304" pitchFamily="18" charset="0"/>
              </a:rPr>
              <a:t> de COCO para la detección de carros.</a:t>
            </a:r>
          </a:p>
        </p:txBody>
      </p:sp>
      <p:pic>
        <p:nvPicPr>
          <p:cNvPr id="6" name="Imagen 5">
            <a:extLst>
              <a:ext uri="{FF2B5EF4-FFF2-40B4-BE49-F238E27FC236}">
                <a16:creationId xmlns:a16="http://schemas.microsoft.com/office/drawing/2014/main" id="{ED72042B-89F1-41AD-B0EC-C7ADBC26EBCF}"/>
              </a:ext>
            </a:extLst>
          </p:cNvPr>
          <p:cNvPicPr>
            <a:picLocks noChangeAspect="1"/>
          </p:cNvPicPr>
          <p:nvPr/>
        </p:nvPicPr>
        <p:blipFill>
          <a:blip r:embed="rId6"/>
          <a:stretch>
            <a:fillRect/>
          </a:stretch>
        </p:blipFill>
        <p:spPr>
          <a:xfrm>
            <a:off x="9693726" y="5220495"/>
            <a:ext cx="1601466" cy="789688"/>
          </a:xfrm>
          <a:prstGeom prst="rect">
            <a:avLst/>
          </a:prstGeom>
        </p:spPr>
      </p:pic>
      <p:sp>
        <p:nvSpPr>
          <p:cNvPr id="17" name="Rectángulo 16">
            <a:extLst>
              <a:ext uri="{FF2B5EF4-FFF2-40B4-BE49-F238E27FC236}">
                <a16:creationId xmlns:a16="http://schemas.microsoft.com/office/drawing/2014/main" id="{4F1D01B6-CB19-425E-8BCA-80EF48AF9529}"/>
              </a:ext>
            </a:extLst>
          </p:cNvPr>
          <p:cNvSpPr/>
          <p:nvPr/>
        </p:nvSpPr>
        <p:spPr>
          <a:xfrm>
            <a:off x="5778766" y="4099465"/>
            <a:ext cx="3500402" cy="461665"/>
          </a:xfrm>
          <a:prstGeom prst="rect">
            <a:avLst/>
          </a:prstGeom>
        </p:spPr>
        <p:txBody>
          <a:bodyPr wrap="square">
            <a:spAutoFit/>
          </a:bodyPr>
          <a:lstStyle/>
          <a:p>
            <a:pPr algn="just"/>
            <a:r>
              <a:rPr lang="es-CO" sz="1200" dirty="0">
                <a:latin typeface="Times New Roman" panose="02020603050405020304" pitchFamily="18" charset="0"/>
                <a:cs typeface="Times New Roman" panose="02020603050405020304" pitchFamily="18" charset="0"/>
              </a:rPr>
              <a:t>El valor [0,1] como </a:t>
            </a:r>
            <a:r>
              <a:rPr lang="es-CO" sz="1200" dirty="0" err="1">
                <a:latin typeface="Times New Roman" panose="02020603050405020304" pitchFamily="18" charset="0"/>
                <a:cs typeface="Times New Roman" panose="02020603050405020304" pitchFamily="18" charset="0"/>
              </a:rPr>
              <a:t>hiperparametro</a:t>
            </a:r>
            <a:r>
              <a:rPr lang="es-CO" sz="1200" dirty="0">
                <a:latin typeface="Times New Roman" panose="02020603050405020304" pitchFamily="18" charset="0"/>
                <a:cs typeface="Times New Roman" panose="02020603050405020304" pitchFamily="18" charset="0"/>
              </a:rPr>
              <a:t> </a:t>
            </a:r>
            <a:r>
              <a:rPr lang="es-CO" sz="1200" dirty="0" err="1">
                <a:latin typeface="Times New Roman" panose="02020603050405020304" pitchFamily="18" charset="0"/>
                <a:cs typeface="Times New Roman" panose="02020603050405020304" pitchFamily="18" charset="0"/>
              </a:rPr>
              <a:t>classes</a:t>
            </a:r>
            <a:r>
              <a:rPr lang="es-CO" sz="1200" dirty="0">
                <a:latin typeface="Times New Roman" panose="02020603050405020304" pitchFamily="18" charset="0"/>
                <a:cs typeface="Times New Roman" panose="02020603050405020304" pitchFamily="18" charset="0"/>
              </a:rPr>
              <a:t> se refiere al </a:t>
            </a:r>
            <a:r>
              <a:rPr lang="es-CO" sz="1200" dirty="0" err="1">
                <a:latin typeface="Times New Roman" panose="02020603050405020304" pitchFamily="18" charset="0"/>
                <a:cs typeface="Times New Roman" panose="02020603050405020304" pitchFamily="18" charset="0"/>
              </a:rPr>
              <a:t>dataset</a:t>
            </a:r>
            <a:r>
              <a:rPr lang="es-CO" sz="1200" dirty="0">
                <a:latin typeface="Times New Roman" panose="02020603050405020304" pitchFamily="18" charset="0"/>
                <a:cs typeface="Times New Roman" panose="02020603050405020304" pitchFamily="18" charset="0"/>
              </a:rPr>
              <a:t> para la detección de rayón y abolladura.</a:t>
            </a:r>
          </a:p>
        </p:txBody>
      </p:sp>
      <p:sp>
        <p:nvSpPr>
          <p:cNvPr id="10" name="CuadroTexto 9">
            <a:extLst>
              <a:ext uri="{FF2B5EF4-FFF2-40B4-BE49-F238E27FC236}">
                <a16:creationId xmlns:a16="http://schemas.microsoft.com/office/drawing/2014/main" id="{B675CF29-7FEC-4B0B-91D9-3ED715907CE6}"/>
              </a:ext>
            </a:extLst>
          </p:cNvPr>
          <p:cNvSpPr txBox="1"/>
          <p:nvPr/>
        </p:nvSpPr>
        <p:spPr>
          <a:xfrm>
            <a:off x="10061564" y="4561130"/>
            <a:ext cx="262059" cy="369332"/>
          </a:xfrm>
          <a:prstGeom prst="rect">
            <a:avLst/>
          </a:prstGeom>
          <a:noFill/>
        </p:spPr>
        <p:txBody>
          <a:bodyPr wrap="square" rtlCol="0">
            <a:spAutoFit/>
          </a:bodyPr>
          <a:lstStyle/>
          <a:p>
            <a:r>
              <a:rPr lang="es-CO" dirty="0">
                <a:solidFill>
                  <a:srgbClr val="FF0000"/>
                </a:solidFill>
              </a:rPr>
              <a:t>0</a:t>
            </a:r>
          </a:p>
        </p:txBody>
      </p:sp>
      <p:sp>
        <p:nvSpPr>
          <p:cNvPr id="19" name="CuadroTexto 18">
            <a:extLst>
              <a:ext uri="{FF2B5EF4-FFF2-40B4-BE49-F238E27FC236}">
                <a16:creationId xmlns:a16="http://schemas.microsoft.com/office/drawing/2014/main" id="{A90F0614-AFDD-40A8-BA62-B915BB28059D}"/>
              </a:ext>
            </a:extLst>
          </p:cNvPr>
          <p:cNvSpPr txBox="1"/>
          <p:nvPr/>
        </p:nvSpPr>
        <p:spPr>
          <a:xfrm>
            <a:off x="10776499" y="4561130"/>
            <a:ext cx="259571" cy="369332"/>
          </a:xfrm>
          <a:prstGeom prst="rect">
            <a:avLst/>
          </a:prstGeom>
          <a:noFill/>
        </p:spPr>
        <p:txBody>
          <a:bodyPr wrap="square" rtlCol="0">
            <a:spAutoFit/>
          </a:bodyPr>
          <a:lstStyle/>
          <a:p>
            <a:r>
              <a:rPr lang="es-CO" dirty="0">
                <a:solidFill>
                  <a:srgbClr val="FF0000"/>
                </a:solidFill>
              </a:rPr>
              <a:t>1</a:t>
            </a:r>
          </a:p>
        </p:txBody>
      </p:sp>
      <p:cxnSp>
        <p:nvCxnSpPr>
          <p:cNvPr id="20" name="Google Shape;123;p17">
            <a:extLst>
              <a:ext uri="{FF2B5EF4-FFF2-40B4-BE49-F238E27FC236}">
                <a16:creationId xmlns:a16="http://schemas.microsoft.com/office/drawing/2014/main" id="{D2D57A7B-DAE1-4DBB-9D9B-74A69AD517E4}"/>
              </a:ext>
            </a:extLst>
          </p:cNvPr>
          <p:cNvCxnSpPr>
            <a:cxnSpLocks/>
            <a:stCxn id="3" idx="3"/>
            <a:endCxn id="17" idx="1"/>
          </p:cNvCxnSpPr>
          <p:nvPr/>
        </p:nvCxnSpPr>
        <p:spPr>
          <a:xfrm flipV="1">
            <a:off x="5364208" y="4330298"/>
            <a:ext cx="414558" cy="570011"/>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23" name="Google Shape;123;p17">
            <a:extLst>
              <a:ext uri="{FF2B5EF4-FFF2-40B4-BE49-F238E27FC236}">
                <a16:creationId xmlns:a16="http://schemas.microsoft.com/office/drawing/2014/main" id="{0BDFC54E-609D-4EC1-A98E-D14F8C328081}"/>
              </a:ext>
            </a:extLst>
          </p:cNvPr>
          <p:cNvCxnSpPr>
            <a:cxnSpLocks/>
            <a:stCxn id="3" idx="3"/>
            <a:endCxn id="5" idx="1"/>
          </p:cNvCxnSpPr>
          <p:nvPr/>
        </p:nvCxnSpPr>
        <p:spPr>
          <a:xfrm>
            <a:off x="5364208" y="4900309"/>
            <a:ext cx="414558" cy="551019"/>
          </a:xfrm>
          <a:prstGeom prst="bentConnector3">
            <a:avLst>
              <a:gd name="adj1" fmla="val 50000"/>
            </a:avLst>
          </a:prstGeom>
          <a:noFill/>
          <a:ln w="9525" cap="flat" cmpd="sng">
            <a:solidFill>
              <a:schemeClr val="dk1"/>
            </a:solidFill>
            <a:prstDash val="solid"/>
            <a:round/>
            <a:headEnd type="none" w="med" len="med"/>
            <a:tailEnd type="diamond" w="med" len="med"/>
          </a:ln>
        </p:spPr>
      </p:cxnSp>
      <p:pic>
        <p:nvPicPr>
          <p:cNvPr id="27" name="Imagen 26">
            <a:extLst>
              <a:ext uri="{FF2B5EF4-FFF2-40B4-BE49-F238E27FC236}">
                <a16:creationId xmlns:a16="http://schemas.microsoft.com/office/drawing/2014/main" id="{AED4592E-2CEA-429A-BF30-DCC50D4FB4ED}"/>
              </a:ext>
            </a:extLst>
          </p:cNvPr>
          <p:cNvPicPr>
            <a:picLocks noChangeAspect="1"/>
          </p:cNvPicPr>
          <p:nvPr/>
        </p:nvPicPr>
        <p:blipFill>
          <a:blip r:embed="rId7"/>
          <a:stretch>
            <a:fillRect/>
          </a:stretch>
        </p:blipFill>
        <p:spPr>
          <a:xfrm>
            <a:off x="5778765" y="3419744"/>
            <a:ext cx="1325877" cy="257404"/>
          </a:xfrm>
          <a:prstGeom prst="rect">
            <a:avLst/>
          </a:prstGeom>
        </p:spPr>
      </p:pic>
      <p:pic>
        <p:nvPicPr>
          <p:cNvPr id="28" name="Imagen 27">
            <a:extLst>
              <a:ext uri="{FF2B5EF4-FFF2-40B4-BE49-F238E27FC236}">
                <a16:creationId xmlns:a16="http://schemas.microsoft.com/office/drawing/2014/main" id="{A8DB1E84-B869-4EE4-BC26-6CEB29DA72CC}"/>
              </a:ext>
            </a:extLst>
          </p:cNvPr>
          <p:cNvPicPr>
            <a:picLocks noChangeAspect="1"/>
          </p:cNvPicPr>
          <p:nvPr/>
        </p:nvPicPr>
        <p:blipFill rotWithShape="1">
          <a:blip r:embed="rId6"/>
          <a:srcRect l="5621" b="48383"/>
          <a:stretch/>
        </p:blipFill>
        <p:spPr>
          <a:xfrm>
            <a:off x="5778766" y="3001376"/>
            <a:ext cx="1325877" cy="348792"/>
          </a:xfrm>
          <a:prstGeom prst="rect">
            <a:avLst/>
          </a:prstGeom>
        </p:spPr>
      </p:pic>
      <p:sp>
        <p:nvSpPr>
          <p:cNvPr id="29" name="Elipse 28">
            <a:extLst>
              <a:ext uri="{FF2B5EF4-FFF2-40B4-BE49-F238E27FC236}">
                <a16:creationId xmlns:a16="http://schemas.microsoft.com/office/drawing/2014/main" id="{A9C84969-D34D-46DE-911C-240794775D5B}"/>
              </a:ext>
            </a:extLst>
          </p:cNvPr>
          <p:cNvSpPr/>
          <p:nvPr/>
        </p:nvSpPr>
        <p:spPr>
          <a:xfrm>
            <a:off x="5651869" y="2940049"/>
            <a:ext cx="414558" cy="891562"/>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sp>
        <p:nvSpPr>
          <p:cNvPr id="32" name="CuadroTexto 31">
            <a:extLst>
              <a:ext uri="{FF2B5EF4-FFF2-40B4-BE49-F238E27FC236}">
                <a16:creationId xmlns:a16="http://schemas.microsoft.com/office/drawing/2014/main" id="{8F06D1BC-41F6-4920-9A43-3E7C7B83E350}"/>
              </a:ext>
            </a:extLst>
          </p:cNvPr>
          <p:cNvSpPr txBox="1"/>
          <p:nvPr/>
        </p:nvSpPr>
        <p:spPr>
          <a:xfrm>
            <a:off x="7108479" y="3117559"/>
            <a:ext cx="4531321" cy="430887"/>
          </a:xfrm>
          <a:prstGeom prst="rect">
            <a:avLst/>
          </a:prstGeom>
          <a:noFill/>
        </p:spPr>
        <p:txBody>
          <a:bodyPr wrap="square" rtlCol="0">
            <a:spAutoFit/>
          </a:bodyPr>
          <a:lstStyle/>
          <a:p>
            <a:pPr algn="just"/>
            <a:r>
              <a:rPr lang="es-CO" sz="1100" dirty="0">
                <a:latin typeface="Times New Roman" panose="02020603050405020304" pitchFamily="18" charset="0"/>
                <a:cs typeface="Times New Roman" panose="02020603050405020304" pitchFamily="18" charset="0"/>
              </a:rPr>
              <a:t>Es pertinente que mantenga estos valores para el correcto funcionamiento de la predicción.</a:t>
            </a:r>
          </a:p>
        </p:txBody>
      </p:sp>
      <p:pic>
        <p:nvPicPr>
          <p:cNvPr id="33" name="Imagen 32">
            <a:extLst>
              <a:ext uri="{FF2B5EF4-FFF2-40B4-BE49-F238E27FC236}">
                <a16:creationId xmlns:a16="http://schemas.microsoft.com/office/drawing/2014/main" id="{1937A87E-D3FA-4236-B1D4-30BD3E7DE1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10923" flipV="1">
            <a:off x="5959904" y="2821174"/>
            <a:ext cx="1243075" cy="469194"/>
          </a:xfrm>
          <a:prstGeom prst="rect">
            <a:avLst/>
          </a:prstGeom>
        </p:spPr>
      </p:pic>
      <p:sp>
        <p:nvSpPr>
          <p:cNvPr id="21" name="Google Shape;810;p40">
            <a:extLst>
              <a:ext uri="{FF2B5EF4-FFF2-40B4-BE49-F238E27FC236}">
                <a16:creationId xmlns:a16="http://schemas.microsoft.com/office/drawing/2014/main" id="{757959D4-4209-40B2-BBF0-47FA7C40AB3B}"/>
              </a:ext>
            </a:extLst>
          </p:cNvPr>
          <p:cNvSpPr txBox="1"/>
          <p:nvPr/>
        </p:nvSpPr>
        <p:spPr>
          <a:xfrm>
            <a:off x="1281867" y="1413678"/>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FUNCIÓN DE PREDICCIÓN</a:t>
            </a:r>
          </a:p>
        </p:txBody>
      </p:sp>
    </p:spTree>
    <p:extLst>
      <p:ext uri="{BB962C8B-B14F-4D97-AF65-F5344CB8AC3E}">
        <p14:creationId xmlns:p14="http://schemas.microsoft.com/office/powerpoint/2010/main" val="201699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BD5E361-D384-4C7F-AD57-3257F5528C7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37" name="Imagen 36">
            <a:extLst>
              <a:ext uri="{FF2B5EF4-FFF2-40B4-BE49-F238E27FC236}">
                <a16:creationId xmlns:a16="http://schemas.microsoft.com/office/drawing/2014/main" id="{D27B1A69-3A69-425F-B1D9-E03C2F5E8A46}"/>
              </a:ext>
            </a:extLst>
          </p:cNvPr>
          <p:cNvPicPr>
            <a:picLocks noChangeAspect="1"/>
          </p:cNvPicPr>
          <p:nvPr/>
        </p:nvPicPr>
        <p:blipFill>
          <a:blip r:embed="rId3"/>
          <a:stretch>
            <a:fillRect/>
          </a:stretch>
        </p:blipFill>
        <p:spPr>
          <a:xfrm>
            <a:off x="8560242" y="2794904"/>
            <a:ext cx="749526" cy="665310"/>
          </a:xfrm>
          <a:prstGeom prst="rect">
            <a:avLst/>
          </a:prstGeom>
        </p:spPr>
      </p:pic>
      <p:sp>
        <p:nvSpPr>
          <p:cNvPr id="15" name="Google Shape;810;p40">
            <a:extLst>
              <a:ext uri="{FF2B5EF4-FFF2-40B4-BE49-F238E27FC236}">
                <a16:creationId xmlns:a16="http://schemas.microsoft.com/office/drawing/2014/main" id="{805F59C9-0CC0-461B-BF11-E7115BBE47CD}"/>
              </a:ext>
            </a:extLst>
          </p:cNvPr>
          <p:cNvSpPr txBox="1"/>
          <p:nvPr/>
        </p:nvSpPr>
        <p:spPr>
          <a:xfrm>
            <a:off x="4796837" y="964486"/>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FUNCIÓN DE PREDICCIÓN</a:t>
            </a:r>
          </a:p>
        </p:txBody>
      </p:sp>
      <p:cxnSp>
        <p:nvCxnSpPr>
          <p:cNvPr id="16" name="Google Shape;814;p40">
            <a:extLst>
              <a:ext uri="{FF2B5EF4-FFF2-40B4-BE49-F238E27FC236}">
                <a16:creationId xmlns:a16="http://schemas.microsoft.com/office/drawing/2014/main" id="{CDBF3846-9553-494C-AD62-5B88EF01D23E}"/>
              </a:ext>
            </a:extLst>
          </p:cNvPr>
          <p:cNvCxnSpPr>
            <a:cxnSpLocks/>
          </p:cNvCxnSpPr>
          <p:nvPr/>
        </p:nvCxnSpPr>
        <p:spPr>
          <a:xfrm>
            <a:off x="6336572" y="1447715"/>
            <a:ext cx="3" cy="297291"/>
          </a:xfrm>
          <a:prstGeom prst="straightConnector1">
            <a:avLst/>
          </a:prstGeom>
          <a:noFill/>
          <a:ln w="9525" cap="flat" cmpd="sng">
            <a:solidFill>
              <a:schemeClr val="dk1"/>
            </a:solidFill>
            <a:prstDash val="solid"/>
            <a:round/>
            <a:headEnd type="none" w="med" len="med"/>
            <a:tailEnd type="diamond" w="med" len="med"/>
          </a:ln>
        </p:spPr>
      </p:cxnSp>
      <p:cxnSp>
        <p:nvCxnSpPr>
          <p:cNvPr id="17" name="Google Shape;814;p40">
            <a:extLst>
              <a:ext uri="{FF2B5EF4-FFF2-40B4-BE49-F238E27FC236}">
                <a16:creationId xmlns:a16="http://schemas.microsoft.com/office/drawing/2014/main" id="{80AD0DDD-6340-4FCE-B4A0-1BE384D0CDCB}"/>
              </a:ext>
            </a:extLst>
          </p:cNvPr>
          <p:cNvCxnSpPr>
            <a:cxnSpLocks/>
          </p:cNvCxnSpPr>
          <p:nvPr/>
        </p:nvCxnSpPr>
        <p:spPr>
          <a:xfrm>
            <a:off x="8906335" y="2389048"/>
            <a:ext cx="3" cy="297291"/>
          </a:xfrm>
          <a:prstGeom prst="straightConnector1">
            <a:avLst/>
          </a:prstGeom>
          <a:noFill/>
          <a:ln w="9525" cap="flat" cmpd="sng">
            <a:solidFill>
              <a:schemeClr val="dk1"/>
            </a:solidFill>
            <a:prstDash val="solid"/>
            <a:round/>
            <a:headEnd type="none" w="med" len="med"/>
            <a:tailEnd type="diamond" w="med" len="med"/>
          </a:ln>
        </p:spPr>
      </p:cxnSp>
      <p:cxnSp>
        <p:nvCxnSpPr>
          <p:cNvPr id="18" name="Google Shape;814;p40">
            <a:extLst>
              <a:ext uri="{FF2B5EF4-FFF2-40B4-BE49-F238E27FC236}">
                <a16:creationId xmlns:a16="http://schemas.microsoft.com/office/drawing/2014/main" id="{454EFABA-4D29-4C8F-870C-1A253C547808}"/>
              </a:ext>
            </a:extLst>
          </p:cNvPr>
          <p:cNvCxnSpPr>
            <a:cxnSpLocks/>
          </p:cNvCxnSpPr>
          <p:nvPr/>
        </p:nvCxnSpPr>
        <p:spPr>
          <a:xfrm>
            <a:off x="8934591" y="3503843"/>
            <a:ext cx="3" cy="297291"/>
          </a:xfrm>
          <a:prstGeom prst="straightConnector1">
            <a:avLst/>
          </a:prstGeom>
          <a:noFill/>
          <a:ln w="9525" cap="flat" cmpd="sng">
            <a:solidFill>
              <a:schemeClr val="dk1"/>
            </a:solidFill>
            <a:prstDash val="solid"/>
            <a:round/>
            <a:headEnd type="none" w="med" len="med"/>
            <a:tailEnd type="diamond" w="med" len="med"/>
          </a:ln>
        </p:spPr>
      </p:cxnSp>
      <p:cxnSp>
        <p:nvCxnSpPr>
          <p:cNvPr id="20" name="Google Shape;814;p40">
            <a:extLst>
              <a:ext uri="{FF2B5EF4-FFF2-40B4-BE49-F238E27FC236}">
                <a16:creationId xmlns:a16="http://schemas.microsoft.com/office/drawing/2014/main" id="{E342B1F4-3086-4020-8401-A6D7EC30CAD0}"/>
              </a:ext>
            </a:extLst>
          </p:cNvPr>
          <p:cNvCxnSpPr>
            <a:cxnSpLocks/>
          </p:cNvCxnSpPr>
          <p:nvPr/>
        </p:nvCxnSpPr>
        <p:spPr>
          <a:xfrm>
            <a:off x="8934595" y="4458563"/>
            <a:ext cx="3" cy="297291"/>
          </a:xfrm>
          <a:prstGeom prst="straightConnector1">
            <a:avLst/>
          </a:prstGeom>
          <a:noFill/>
          <a:ln w="9525" cap="flat" cmpd="sng">
            <a:solidFill>
              <a:schemeClr val="dk1"/>
            </a:solidFill>
            <a:prstDash val="solid"/>
            <a:round/>
            <a:headEnd type="none" w="med" len="med"/>
            <a:tailEnd type="diamond" w="med" len="med"/>
          </a:ln>
        </p:spPr>
      </p:cxnSp>
      <p:pic>
        <p:nvPicPr>
          <p:cNvPr id="134" name="Picture 2" descr=" ">
            <a:extLst>
              <a:ext uri="{FF2B5EF4-FFF2-40B4-BE49-F238E27FC236}">
                <a16:creationId xmlns:a16="http://schemas.microsoft.com/office/drawing/2014/main" id="{694AD38F-1D20-4AB7-9F62-3C2AE3D53D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flipH="1">
            <a:off x="4192576" y="3523045"/>
            <a:ext cx="278629" cy="278629"/>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 ">
            <a:extLst>
              <a:ext uri="{FF2B5EF4-FFF2-40B4-BE49-F238E27FC236}">
                <a16:creationId xmlns:a16="http://schemas.microsoft.com/office/drawing/2014/main" id="{C3F6D313-4CAF-4F9D-8C2F-E0DA3F079E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174067" flipH="1">
            <a:off x="2200742" y="4621511"/>
            <a:ext cx="278629" cy="278629"/>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 ">
            <a:extLst>
              <a:ext uri="{FF2B5EF4-FFF2-40B4-BE49-F238E27FC236}">
                <a16:creationId xmlns:a16="http://schemas.microsoft.com/office/drawing/2014/main" id="{D9145699-35B5-4941-97E8-24E4DE97C7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845557" y="3588051"/>
            <a:ext cx="278629" cy="278629"/>
          </a:xfrm>
          <a:prstGeom prst="rect">
            <a:avLst/>
          </a:prstGeom>
          <a:noFill/>
          <a:extLst>
            <a:ext uri="{909E8E84-426E-40DD-AFC4-6F175D3DCCD1}">
              <a14:hiddenFill xmlns:a14="http://schemas.microsoft.com/office/drawing/2010/main">
                <a:solidFill>
                  <a:srgbClr val="FFFFFF"/>
                </a:solidFill>
              </a14:hiddenFill>
            </a:ext>
          </a:extLst>
        </p:spPr>
      </p:pic>
      <p:sp>
        <p:nvSpPr>
          <p:cNvPr id="137" name="Título 1">
            <a:extLst>
              <a:ext uri="{FF2B5EF4-FFF2-40B4-BE49-F238E27FC236}">
                <a16:creationId xmlns:a16="http://schemas.microsoft.com/office/drawing/2014/main" id="{AD9604B4-8E82-443C-B487-723865842506}"/>
              </a:ext>
            </a:extLst>
          </p:cNvPr>
          <p:cNvSpPr txBox="1">
            <a:spLocks/>
          </p:cNvSpPr>
          <p:nvPr/>
        </p:nvSpPr>
        <p:spPr>
          <a:xfrm>
            <a:off x="1078772" y="-176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Resultados de predicción</a:t>
            </a:r>
          </a:p>
        </p:txBody>
      </p:sp>
      <p:sp>
        <p:nvSpPr>
          <p:cNvPr id="138" name="Rectángulo 137">
            <a:extLst>
              <a:ext uri="{FF2B5EF4-FFF2-40B4-BE49-F238E27FC236}">
                <a16:creationId xmlns:a16="http://schemas.microsoft.com/office/drawing/2014/main" id="{9319747A-E35E-425B-9FB8-A3D097B10868}"/>
              </a:ext>
            </a:extLst>
          </p:cNvPr>
          <p:cNvSpPr/>
          <p:nvPr/>
        </p:nvSpPr>
        <p:spPr>
          <a:xfrm>
            <a:off x="9212864" y="2254422"/>
            <a:ext cx="3641259" cy="276999"/>
          </a:xfrm>
          <a:prstGeom prst="rect">
            <a:avLst/>
          </a:prstGeom>
        </p:spPr>
        <p:txBody>
          <a:bodyPr wrap="square">
            <a:spAutoFit/>
          </a:bodyPr>
          <a:lstStyle/>
          <a:p>
            <a:r>
              <a:rPr lang="es-CO" sz="1200" dirty="0">
                <a:solidFill>
                  <a:schemeClr val="bg1">
                    <a:lumMod val="50000"/>
                  </a:schemeClr>
                </a:solidFill>
              </a:rPr>
              <a:t>../../</a:t>
            </a:r>
            <a:r>
              <a:rPr lang="es-CO" sz="1200" dirty="0" err="1">
                <a:solidFill>
                  <a:schemeClr val="bg1">
                    <a:lumMod val="50000"/>
                  </a:schemeClr>
                </a:solidFill>
              </a:rPr>
              <a:t>proyecto_yolo</a:t>
            </a:r>
            <a:r>
              <a:rPr lang="es-CO" sz="1200" dirty="0">
                <a:solidFill>
                  <a:schemeClr val="bg1">
                    <a:lumMod val="50000"/>
                  </a:schemeClr>
                </a:solidFill>
              </a:rPr>
              <a:t>/</a:t>
            </a:r>
            <a:r>
              <a:rPr lang="es-CO" sz="1200" dirty="0" err="1">
                <a:solidFill>
                  <a:schemeClr val="bg1">
                    <a:lumMod val="50000"/>
                  </a:schemeClr>
                </a:solidFill>
              </a:rPr>
              <a:t>src</a:t>
            </a:r>
            <a:r>
              <a:rPr lang="es-CO" sz="1200" dirty="0">
                <a:solidFill>
                  <a:schemeClr val="bg1">
                    <a:lumMod val="50000"/>
                  </a:schemeClr>
                </a:solidFill>
              </a:rPr>
              <a:t>/</a:t>
            </a:r>
            <a:r>
              <a:rPr lang="es-CO" sz="1200" dirty="0" err="1">
                <a:solidFill>
                  <a:schemeClr val="bg1">
                    <a:lumMod val="50000"/>
                  </a:schemeClr>
                </a:solidFill>
              </a:rPr>
              <a:t>runs</a:t>
            </a:r>
            <a:endParaRPr lang="es-CO" sz="1200" dirty="0">
              <a:solidFill>
                <a:schemeClr val="bg1">
                  <a:lumMod val="50000"/>
                </a:schemeClr>
              </a:solidFill>
            </a:endParaRPr>
          </a:p>
        </p:txBody>
      </p:sp>
      <p:sp>
        <p:nvSpPr>
          <p:cNvPr id="45" name="Google Shape;810;p40">
            <a:extLst>
              <a:ext uri="{FF2B5EF4-FFF2-40B4-BE49-F238E27FC236}">
                <a16:creationId xmlns:a16="http://schemas.microsoft.com/office/drawing/2014/main" id="{7BEA397F-4948-45A3-A8B4-4D2D04E6EBDE}"/>
              </a:ext>
            </a:extLst>
          </p:cNvPr>
          <p:cNvSpPr txBox="1"/>
          <p:nvPr/>
        </p:nvSpPr>
        <p:spPr>
          <a:xfrm>
            <a:off x="4743230" y="1865719"/>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SRCV5</a:t>
            </a:r>
          </a:p>
        </p:txBody>
      </p:sp>
      <p:pic>
        <p:nvPicPr>
          <p:cNvPr id="2" name="Imagen 1">
            <a:extLst>
              <a:ext uri="{FF2B5EF4-FFF2-40B4-BE49-F238E27FC236}">
                <a16:creationId xmlns:a16="http://schemas.microsoft.com/office/drawing/2014/main" id="{B5DE3293-4B9D-4D53-B2BA-6DEE018E59CC}"/>
              </a:ext>
            </a:extLst>
          </p:cNvPr>
          <p:cNvPicPr>
            <a:picLocks noChangeAspect="1"/>
          </p:cNvPicPr>
          <p:nvPr/>
        </p:nvPicPr>
        <p:blipFill>
          <a:blip r:embed="rId5"/>
          <a:stretch>
            <a:fillRect/>
          </a:stretch>
        </p:blipFill>
        <p:spPr>
          <a:xfrm>
            <a:off x="8415410" y="4217933"/>
            <a:ext cx="1038370" cy="228632"/>
          </a:xfrm>
          <a:prstGeom prst="rect">
            <a:avLst/>
          </a:prstGeom>
        </p:spPr>
      </p:pic>
      <p:pic>
        <p:nvPicPr>
          <p:cNvPr id="3" name="Imagen 2">
            <a:extLst>
              <a:ext uri="{FF2B5EF4-FFF2-40B4-BE49-F238E27FC236}">
                <a16:creationId xmlns:a16="http://schemas.microsoft.com/office/drawing/2014/main" id="{763ECCCD-3653-481C-B5C5-D0929D6BAFD1}"/>
              </a:ext>
            </a:extLst>
          </p:cNvPr>
          <p:cNvPicPr>
            <a:picLocks noChangeAspect="1"/>
          </p:cNvPicPr>
          <p:nvPr/>
        </p:nvPicPr>
        <p:blipFill>
          <a:blip r:embed="rId6"/>
          <a:stretch>
            <a:fillRect/>
          </a:stretch>
        </p:blipFill>
        <p:spPr>
          <a:xfrm>
            <a:off x="8348725" y="3894021"/>
            <a:ext cx="1171739" cy="247685"/>
          </a:xfrm>
          <a:prstGeom prst="rect">
            <a:avLst/>
          </a:prstGeom>
        </p:spPr>
      </p:pic>
      <p:pic>
        <p:nvPicPr>
          <p:cNvPr id="8" name="Imagen 7">
            <a:extLst>
              <a:ext uri="{FF2B5EF4-FFF2-40B4-BE49-F238E27FC236}">
                <a16:creationId xmlns:a16="http://schemas.microsoft.com/office/drawing/2014/main" id="{CBE3E7AD-31CF-4B67-896F-FC426FBC1356}"/>
              </a:ext>
            </a:extLst>
          </p:cNvPr>
          <p:cNvPicPr>
            <a:picLocks noChangeAspect="1"/>
          </p:cNvPicPr>
          <p:nvPr/>
        </p:nvPicPr>
        <p:blipFill>
          <a:blip r:embed="rId7"/>
          <a:stretch>
            <a:fillRect/>
          </a:stretch>
        </p:blipFill>
        <p:spPr>
          <a:xfrm>
            <a:off x="8355242" y="5235956"/>
            <a:ext cx="1345952" cy="1173452"/>
          </a:xfrm>
          <a:prstGeom prst="rect">
            <a:avLst/>
          </a:prstGeom>
        </p:spPr>
      </p:pic>
      <p:cxnSp>
        <p:nvCxnSpPr>
          <p:cNvPr id="44" name="Google Shape;385;p27">
            <a:extLst>
              <a:ext uri="{FF2B5EF4-FFF2-40B4-BE49-F238E27FC236}">
                <a16:creationId xmlns:a16="http://schemas.microsoft.com/office/drawing/2014/main" id="{2E29C278-CDE2-46D1-BC17-A39B82D0CCB0}"/>
              </a:ext>
            </a:extLst>
          </p:cNvPr>
          <p:cNvCxnSpPr>
            <a:cxnSpLocks/>
          </p:cNvCxnSpPr>
          <p:nvPr/>
        </p:nvCxnSpPr>
        <p:spPr>
          <a:xfrm>
            <a:off x="6196013" y="1912771"/>
            <a:ext cx="2710291" cy="131210"/>
          </a:xfrm>
          <a:prstGeom prst="bentConnector3">
            <a:avLst>
              <a:gd name="adj1" fmla="val 99904"/>
            </a:avLst>
          </a:prstGeom>
          <a:noFill/>
          <a:ln w="9525" cap="flat" cmpd="sng">
            <a:solidFill>
              <a:schemeClr val="dk1"/>
            </a:solidFill>
            <a:prstDash val="solid"/>
            <a:round/>
            <a:headEnd type="none" w="med" len="med"/>
            <a:tailEnd type="diamond" w="med" len="med"/>
          </a:ln>
        </p:spPr>
      </p:cxnSp>
      <p:cxnSp>
        <p:nvCxnSpPr>
          <p:cNvPr id="46" name="Google Shape;384;p27">
            <a:extLst>
              <a:ext uri="{FF2B5EF4-FFF2-40B4-BE49-F238E27FC236}">
                <a16:creationId xmlns:a16="http://schemas.microsoft.com/office/drawing/2014/main" id="{62C5DA7C-59F7-4E21-ABE0-9DD1CF9E85EE}"/>
              </a:ext>
            </a:extLst>
          </p:cNvPr>
          <p:cNvCxnSpPr>
            <a:cxnSpLocks/>
          </p:cNvCxnSpPr>
          <p:nvPr/>
        </p:nvCxnSpPr>
        <p:spPr>
          <a:xfrm rot="10800000" flipV="1">
            <a:off x="3235524" y="1912771"/>
            <a:ext cx="3029971" cy="215882"/>
          </a:xfrm>
          <a:prstGeom prst="bentConnector3">
            <a:avLst>
              <a:gd name="adj1" fmla="val 100150"/>
            </a:avLst>
          </a:prstGeom>
          <a:noFill/>
          <a:ln w="9525" cap="flat" cmpd="sng">
            <a:solidFill>
              <a:schemeClr val="dk1"/>
            </a:solidFill>
            <a:prstDash val="solid"/>
            <a:round/>
            <a:headEnd type="none" w="med" len="med"/>
            <a:tailEnd type="diamond" w="med" len="med"/>
          </a:ln>
        </p:spPr>
      </p:cxnSp>
      <p:pic>
        <p:nvPicPr>
          <p:cNvPr id="36" name="Imagen 35">
            <a:extLst>
              <a:ext uri="{FF2B5EF4-FFF2-40B4-BE49-F238E27FC236}">
                <a16:creationId xmlns:a16="http://schemas.microsoft.com/office/drawing/2014/main" id="{CD8C4C15-2788-4791-B450-9CCC23D30DCB}"/>
              </a:ext>
            </a:extLst>
          </p:cNvPr>
          <p:cNvPicPr>
            <a:picLocks noChangeAspect="1"/>
          </p:cNvPicPr>
          <p:nvPr/>
        </p:nvPicPr>
        <p:blipFill>
          <a:blip r:embed="rId8"/>
          <a:stretch>
            <a:fillRect/>
          </a:stretch>
        </p:blipFill>
        <p:spPr>
          <a:xfrm>
            <a:off x="8599809" y="2244572"/>
            <a:ext cx="613058" cy="295176"/>
          </a:xfrm>
          <a:prstGeom prst="rect">
            <a:avLst/>
          </a:prstGeom>
        </p:spPr>
      </p:pic>
      <p:pic>
        <p:nvPicPr>
          <p:cNvPr id="24" name="Imagen 23">
            <a:extLst>
              <a:ext uri="{FF2B5EF4-FFF2-40B4-BE49-F238E27FC236}">
                <a16:creationId xmlns:a16="http://schemas.microsoft.com/office/drawing/2014/main" id="{A0416C37-CD10-40D8-9EA9-A14A1E605809}"/>
              </a:ext>
            </a:extLst>
          </p:cNvPr>
          <p:cNvPicPr>
            <a:picLocks noChangeAspect="1"/>
          </p:cNvPicPr>
          <p:nvPr/>
        </p:nvPicPr>
        <p:blipFill>
          <a:blip r:embed="rId9"/>
          <a:stretch>
            <a:fillRect/>
          </a:stretch>
        </p:blipFill>
        <p:spPr>
          <a:xfrm>
            <a:off x="2246432" y="3067508"/>
            <a:ext cx="1794951" cy="1354246"/>
          </a:xfrm>
          <a:prstGeom prst="rect">
            <a:avLst/>
          </a:prstGeom>
        </p:spPr>
      </p:pic>
      <p:sp>
        <p:nvSpPr>
          <p:cNvPr id="51" name="Google Shape;810;p40">
            <a:extLst>
              <a:ext uri="{FF2B5EF4-FFF2-40B4-BE49-F238E27FC236}">
                <a16:creationId xmlns:a16="http://schemas.microsoft.com/office/drawing/2014/main" id="{B1D5B42F-7FFB-4DE1-9189-97DBC3B7F34B}"/>
              </a:ext>
            </a:extLst>
          </p:cNvPr>
          <p:cNvSpPr txBox="1"/>
          <p:nvPr/>
        </p:nvSpPr>
        <p:spPr>
          <a:xfrm>
            <a:off x="1625398" y="1987273"/>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Directorio temporal</a:t>
            </a:r>
          </a:p>
        </p:txBody>
      </p:sp>
      <p:pic>
        <p:nvPicPr>
          <p:cNvPr id="25" name="Imagen 24">
            <a:extLst>
              <a:ext uri="{FF2B5EF4-FFF2-40B4-BE49-F238E27FC236}">
                <a16:creationId xmlns:a16="http://schemas.microsoft.com/office/drawing/2014/main" id="{B84DE38D-7F63-4A09-BFC8-5967F65A73C3}"/>
              </a:ext>
            </a:extLst>
          </p:cNvPr>
          <p:cNvPicPr>
            <a:picLocks noChangeAspect="1"/>
          </p:cNvPicPr>
          <p:nvPr/>
        </p:nvPicPr>
        <p:blipFill>
          <a:blip r:embed="rId10"/>
          <a:stretch>
            <a:fillRect/>
          </a:stretch>
        </p:blipFill>
        <p:spPr>
          <a:xfrm>
            <a:off x="675415" y="3507976"/>
            <a:ext cx="1047896" cy="457264"/>
          </a:xfrm>
          <a:prstGeom prst="rect">
            <a:avLst/>
          </a:prstGeom>
        </p:spPr>
      </p:pic>
      <p:pic>
        <p:nvPicPr>
          <p:cNvPr id="32" name="Imagen 31">
            <a:extLst>
              <a:ext uri="{FF2B5EF4-FFF2-40B4-BE49-F238E27FC236}">
                <a16:creationId xmlns:a16="http://schemas.microsoft.com/office/drawing/2014/main" id="{C0DA8B95-FD2D-424F-B850-B9DE682D62BC}"/>
              </a:ext>
            </a:extLst>
          </p:cNvPr>
          <p:cNvPicPr>
            <a:picLocks noChangeAspect="1"/>
          </p:cNvPicPr>
          <p:nvPr/>
        </p:nvPicPr>
        <p:blipFill>
          <a:blip r:embed="rId11"/>
          <a:stretch>
            <a:fillRect/>
          </a:stretch>
        </p:blipFill>
        <p:spPr>
          <a:xfrm>
            <a:off x="546743" y="5099900"/>
            <a:ext cx="1981606" cy="272471"/>
          </a:xfrm>
          <a:prstGeom prst="rect">
            <a:avLst/>
          </a:prstGeom>
        </p:spPr>
      </p:pic>
      <p:pic>
        <p:nvPicPr>
          <p:cNvPr id="33" name="Imagen 32">
            <a:extLst>
              <a:ext uri="{FF2B5EF4-FFF2-40B4-BE49-F238E27FC236}">
                <a16:creationId xmlns:a16="http://schemas.microsoft.com/office/drawing/2014/main" id="{65F19EE4-A6C8-416F-B751-4F36DB02B785}"/>
              </a:ext>
            </a:extLst>
          </p:cNvPr>
          <p:cNvPicPr>
            <a:picLocks noChangeAspect="1"/>
          </p:cNvPicPr>
          <p:nvPr/>
        </p:nvPicPr>
        <p:blipFill>
          <a:blip r:embed="rId12"/>
          <a:stretch>
            <a:fillRect/>
          </a:stretch>
        </p:blipFill>
        <p:spPr>
          <a:xfrm>
            <a:off x="4753306" y="3355560"/>
            <a:ext cx="2781690" cy="628738"/>
          </a:xfrm>
          <a:prstGeom prst="rect">
            <a:avLst/>
          </a:prstGeom>
        </p:spPr>
      </p:pic>
      <p:pic>
        <p:nvPicPr>
          <p:cNvPr id="34" name="Imagen 33">
            <a:extLst>
              <a:ext uri="{FF2B5EF4-FFF2-40B4-BE49-F238E27FC236}">
                <a16:creationId xmlns:a16="http://schemas.microsoft.com/office/drawing/2014/main" id="{7312A07D-16B4-4913-BD3E-D393DB328C56}"/>
              </a:ext>
            </a:extLst>
          </p:cNvPr>
          <p:cNvPicPr>
            <a:picLocks noChangeAspect="1"/>
          </p:cNvPicPr>
          <p:nvPr/>
        </p:nvPicPr>
        <p:blipFill>
          <a:blip r:embed="rId13"/>
          <a:stretch>
            <a:fillRect/>
          </a:stretch>
        </p:blipFill>
        <p:spPr>
          <a:xfrm>
            <a:off x="4766762" y="4497399"/>
            <a:ext cx="2791810" cy="231274"/>
          </a:xfrm>
          <a:prstGeom prst="rect">
            <a:avLst/>
          </a:prstGeom>
        </p:spPr>
      </p:pic>
      <p:cxnSp>
        <p:nvCxnSpPr>
          <p:cNvPr id="56" name="Google Shape;814;p40">
            <a:extLst>
              <a:ext uri="{FF2B5EF4-FFF2-40B4-BE49-F238E27FC236}">
                <a16:creationId xmlns:a16="http://schemas.microsoft.com/office/drawing/2014/main" id="{83505151-30F7-48B1-9D4E-25D67795CD53}"/>
              </a:ext>
            </a:extLst>
          </p:cNvPr>
          <p:cNvCxnSpPr>
            <a:cxnSpLocks/>
          </p:cNvCxnSpPr>
          <p:nvPr/>
        </p:nvCxnSpPr>
        <p:spPr>
          <a:xfrm>
            <a:off x="6162664" y="4078817"/>
            <a:ext cx="3" cy="297291"/>
          </a:xfrm>
          <a:prstGeom prst="straightConnector1">
            <a:avLst/>
          </a:prstGeom>
          <a:noFill/>
          <a:ln w="9525" cap="flat" cmpd="sng">
            <a:solidFill>
              <a:schemeClr val="dk1"/>
            </a:solidFill>
            <a:prstDash val="solid"/>
            <a:round/>
            <a:headEnd type="none" w="med" len="med"/>
            <a:tailEnd type="diamond" w="med" len="med"/>
          </a:ln>
        </p:spPr>
      </p:cxnSp>
      <p:pic>
        <p:nvPicPr>
          <p:cNvPr id="35" name="Imagen 34">
            <a:extLst>
              <a:ext uri="{FF2B5EF4-FFF2-40B4-BE49-F238E27FC236}">
                <a16:creationId xmlns:a16="http://schemas.microsoft.com/office/drawing/2014/main" id="{9D15E249-D161-4ED5-BB93-0FBA5CA29066}"/>
              </a:ext>
            </a:extLst>
          </p:cNvPr>
          <p:cNvPicPr>
            <a:picLocks noChangeAspect="1"/>
          </p:cNvPicPr>
          <p:nvPr/>
        </p:nvPicPr>
        <p:blipFill>
          <a:blip r:embed="rId14"/>
          <a:stretch>
            <a:fillRect/>
          </a:stretch>
        </p:blipFill>
        <p:spPr>
          <a:xfrm>
            <a:off x="268841" y="3016501"/>
            <a:ext cx="1826398" cy="295176"/>
          </a:xfrm>
          <a:prstGeom prst="rect">
            <a:avLst/>
          </a:prstGeom>
        </p:spPr>
      </p:pic>
      <p:cxnSp>
        <p:nvCxnSpPr>
          <p:cNvPr id="58" name="Google Shape;814;p40">
            <a:extLst>
              <a:ext uri="{FF2B5EF4-FFF2-40B4-BE49-F238E27FC236}">
                <a16:creationId xmlns:a16="http://schemas.microsoft.com/office/drawing/2014/main" id="{2F8E2566-C5BA-415E-8956-57C90FE4E448}"/>
              </a:ext>
            </a:extLst>
          </p:cNvPr>
          <p:cNvCxnSpPr>
            <a:cxnSpLocks/>
          </p:cNvCxnSpPr>
          <p:nvPr/>
        </p:nvCxnSpPr>
        <p:spPr>
          <a:xfrm>
            <a:off x="3235524" y="2497613"/>
            <a:ext cx="3" cy="297291"/>
          </a:xfrm>
          <a:prstGeom prst="straightConnector1">
            <a:avLst/>
          </a:prstGeom>
          <a:noFill/>
          <a:ln w="9525" cap="flat" cmpd="sng">
            <a:solidFill>
              <a:schemeClr val="dk1"/>
            </a:solidFill>
            <a:prstDash val="solid"/>
            <a:round/>
            <a:headEnd type="none" w="med" len="med"/>
            <a:tailEnd type="diamond" w="med" len="med"/>
          </a:ln>
        </p:spPr>
      </p:cxnSp>
      <p:sp>
        <p:nvSpPr>
          <p:cNvPr id="59" name="CuadroTexto 58">
            <a:extLst>
              <a:ext uri="{FF2B5EF4-FFF2-40B4-BE49-F238E27FC236}">
                <a16:creationId xmlns:a16="http://schemas.microsoft.com/office/drawing/2014/main" id="{7690A86A-7FEE-4E6E-B8E1-1672360E6885}"/>
              </a:ext>
            </a:extLst>
          </p:cNvPr>
          <p:cNvSpPr txBox="1"/>
          <p:nvPr/>
        </p:nvSpPr>
        <p:spPr>
          <a:xfrm>
            <a:off x="100165" y="5419992"/>
            <a:ext cx="2910119" cy="769441"/>
          </a:xfrm>
          <a:prstGeom prst="rect">
            <a:avLst/>
          </a:prstGeom>
          <a:noFill/>
        </p:spPr>
        <p:txBody>
          <a:bodyPr wrap="square" rtlCol="0">
            <a:spAutoFit/>
          </a:bodyPr>
          <a:lstStyle/>
          <a:p>
            <a:pPr algn="just"/>
            <a:r>
              <a:rPr lang="es-MX" sz="1100" dirty="0">
                <a:latin typeface="Times New Roman" panose="02020603050405020304" pitchFamily="18" charset="0"/>
                <a:cs typeface="Times New Roman" panose="02020603050405020304" pitchFamily="18" charset="0"/>
              </a:rPr>
              <a:t>Por predeterminado si se encuentra en Windows crea el directorio temporal en la ruta: C:/Users/&lt;nombre_de_usuario&gt;/AppData/Local/Temp</a:t>
            </a:r>
            <a:endParaRPr lang="es-CO" sz="1100" dirty="0">
              <a:latin typeface="Times New Roman" panose="02020603050405020304" pitchFamily="18" charset="0"/>
              <a:cs typeface="Times New Roman" panose="02020603050405020304" pitchFamily="18" charset="0"/>
            </a:endParaRPr>
          </a:p>
        </p:txBody>
      </p:sp>
      <p:sp>
        <p:nvSpPr>
          <p:cNvPr id="60" name="CuadroTexto 59">
            <a:extLst>
              <a:ext uri="{FF2B5EF4-FFF2-40B4-BE49-F238E27FC236}">
                <a16:creationId xmlns:a16="http://schemas.microsoft.com/office/drawing/2014/main" id="{5611F743-50BC-4E63-BFF8-556C634E90CB}"/>
              </a:ext>
            </a:extLst>
          </p:cNvPr>
          <p:cNvSpPr txBox="1"/>
          <p:nvPr/>
        </p:nvSpPr>
        <p:spPr>
          <a:xfrm>
            <a:off x="94473" y="4037033"/>
            <a:ext cx="1947977" cy="600164"/>
          </a:xfrm>
          <a:prstGeom prst="rect">
            <a:avLst/>
          </a:prstGeom>
          <a:noFill/>
        </p:spPr>
        <p:txBody>
          <a:bodyPr wrap="square" rtlCol="0">
            <a:spAutoFit/>
          </a:bodyPr>
          <a:lstStyle/>
          <a:p>
            <a:pPr algn="just"/>
            <a:r>
              <a:rPr lang="es-MX" sz="1100" dirty="0">
                <a:latin typeface="Times New Roman" panose="02020603050405020304" pitchFamily="18" charset="0"/>
                <a:cs typeface="Times New Roman" panose="02020603050405020304" pitchFamily="18" charset="0"/>
              </a:rPr>
              <a:t>El nombre predeterminado para el directorio empieza por “</a:t>
            </a:r>
            <a:r>
              <a:rPr lang="es-MX" sz="1100" dirty="0" err="1">
                <a:latin typeface="Times New Roman" panose="02020603050405020304" pitchFamily="18" charset="0"/>
                <a:cs typeface="Times New Roman" panose="02020603050405020304" pitchFamily="18" charset="0"/>
              </a:rPr>
              <a:t>tmp</a:t>
            </a:r>
            <a:r>
              <a:rPr lang="es-MX" sz="1100" dirty="0">
                <a:latin typeface="Times New Roman" panose="02020603050405020304" pitchFamily="18" charset="0"/>
                <a:cs typeface="Times New Roman" panose="02020603050405020304" pitchFamily="18" charset="0"/>
              </a:rPr>
              <a:t>”.</a:t>
            </a:r>
            <a:endParaRPr lang="es-CO" sz="1100" dirty="0">
              <a:latin typeface="Times New Roman" panose="02020603050405020304" pitchFamily="18" charset="0"/>
              <a:cs typeface="Times New Roman" panose="02020603050405020304" pitchFamily="18" charset="0"/>
            </a:endParaRPr>
          </a:p>
        </p:txBody>
      </p:sp>
      <p:pic>
        <p:nvPicPr>
          <p:cNvPr id="39" name="Imagen 38">
            <a:extLst>
              <a:ext uri="{FF2B5EF4-FFF2-40B4-BE49-F238E27FC236}">
                <a16:creationId xmlns:a16="http://schemas.microsoft.com/office/drawing/2014/main" id="{40570D49-0154-4E53-AC3C-43E6D75032CE}"/>
              </a:ext>
            </a:extLst>
          </p:cNvPr>
          <p:cNvPicPr>
            <a:picLocks noChangeAspect="1"/>
          </p:cNvPicPr>
          <p:nvPr/>
        </p:nvPicPr>
        <p:blipFill>
          <a:blip r:embed="rId15"/>
          <a:stretch>
            <a:fillRect/>
          </a:stretch>
        </p:blipFill>
        <p:spPr>
          <a:xfrm>
            <a:off x="268841" y="2136421"/>
            <a:ext cx="1826398" cy="300595"/>
          </a:xfrm>
          <a:prstGeom prst="rect">
            <a:avLst/>
          </a:prstGeom>
        </p:spPr>
      </p:pic>
      <p:sp>
        <p:nvSpPr>
          <p:cNvPr id="63" name="CuadroTexto 62">
            <a:extLst>
              <a:ext uri="{FF2B5EF4-FFF2-40B4-BE49-F238E27FC236}">
                <a16:creationId xmlns:a16="http://schemas.microsoft.com/office/drawing/2014/main" id="{BF8B83BA-0E5F-464E-A42D-19A97BBDD62B}"/>
              </a:ext>
            </a:extLst>
          </p:cNvPr>
          <p:cNvSpPr txBox="1"/>
          <p:nvPr/>
        </p:nvSpPr>
        <p:spPr>
          <a:xfrm>
            <a:off x="208051" y="1695382"/>
            <a:ext cx="1947977" cy="430887"/>
          </a:xfrm>
          <a:prstGeom prst="rect">
            <a:avLst/>
          </a:prstGeom>
          <a:noFill/>
        </p:spPr>
        <p:txBody>
          <a:bodyPr wrap="square" rtlCol="0">
            <a:spAutoFit/>
          </a:bodyPr>
          <a:lstStyle/>
          <a:p>
            <a:pPr algn="just"/>
            <a:r>
              <a:rPr lang="es-MX" sz="1100" dirty="0">
                <a:latin typeface="Times New Roman" panose="02020603050405020304" pitchFamily="18" charset="0"/>
                <a:cs typeface="Times New Roman" panose="02020603050405020304" pitchFamily="18" charset="0"/>
              </a:rPr>
              <a:t>Controla el nombre que tendrá el directorio temporal.</a:t>
            </a:r>
            <a:endParaRPr lang="es-CO" sz="1100" dirty="0">
              <a:latin typeface="Times New Roman" panose="02020603050405020304" pitchFamily="18" charset="0"/>
              <a:cs typeface="Times New Roman" panose="02020603050405020304" pitchFamily="18" charset="0"/>
            </a:endParaRPr>
          </a:p>
        </p:txBody>
      </p:sp>
      <p:sp>
        <p:nvSpPr>
          <p:cNvPr id="64" name="CuadroTexto 63">
            <a:extLst>
              <a:ext uri="{FF2B5EF4-FFF2-40B4-BE49-F238E27FC236}">
                <a16:creationId xmlns:a16="http://schemas.microsoft.com/office/drawing/2014/main" id="{FB952B3A-9393-4EE2-8629-D6E5FD4EEC4F}"/>
              </a:ext>
            </a:extLst>
          </p:cNvPr>
          <p:cNvSpPr txBox="1"/>
          <p:nvPr/>
        </p:nvSpPr>
        <p:spPr>
          <a:xfrm>
            <a:off x="171625" y="2562849"/>
            <a:ext cx="1947977" cy="430887"/>
          </a:xfrm>
          <a:prstGeom prst="rect">
            <a:avLst/>
          </a:prstGeom>
          <a:noFill/>
        </p:spPr>
        <p:txBody>
          <a:bodyPr wrap="square" rtlCol="0">
            <a:spAutoFit/>
          </a:bodyPr>
          <a:lstStyle/>
          <a:p>
            <a:pPr algn="just"/>
            <a:r>
              <a:rPr lang="es-MX" sz="1100" dirty="0">
                <a:latin typeface="Times New Roman" panose="02020603050405020304" pitchFamily="18" charset="0"/>
                <a:cs typeface="Times New Roman" panose="02020603050405020304" pitchFamily="18" charset="0"/>
              </a:rPr>
              <a:t>Controla la ruta donde se guardará el directorio temporal.</a:t>
            </a:r>
            <a:endParaRPr lang="es-CO" sz="1100" dirty="0">
              <a:latin typeface="Times New Roman" panose="02020603050405020304" pitchFamily="18" charset="0"/>
              <a:cs typeface="Times New Roman" panose="02020603050405020304" pitchFamily="18" charset="0"/>
            </a:endParaRPr>
          </a:p>
        </p:txBody>
      </p:sp>
      <p:sp>
        <p:nvSpPr>
          <p:cNvPr id="65" name="CuadroTexto 64">
            <a:extLst>
              <a:ext uri="{FF2B5EF4-FFF2-40B4-BE49-F238E27FC236}">
                <a16:creationId xmlns:a16="http://schemas.microsoft.com/office/drawing/2014/main" id="{CE903000-4BB9-49B1-AF79-390EC38126CE}"/>
              </a:ext>
            </a:extLst>
          </p:cNvPr>
          <p:cNvSpPr txBox="1"/>
          <p:nvPr/>
        </p:nvSpPr>
        <p:spPr>
          <a:xfrm>
            <a:off x="4683595" y="4755828"/>
            <a:ext cx="2874977" cy="769441"/>
          </a:xfrm>
          <a:prstGeom prst="rect">
            <a:avLst/>
          </a:prstGeom>
          <a:noFill/>
        </p:spPr>
        <p:txBody>
          <a:bodyPr wrap="square" rtlCol="0">
            <a:spAutoFit/>
          </a:bodyPr>
          <a:lstStyle/>
          <a:p>
            <a:pPr algn="just"/>
            <a:r>
              <a:rPr lang="es-MX" sz="1100" dirty="0">
                <a:latin typeface="Times New Roman" panose="02020603050405020304" pitchFamily="18" charset="0"/>
                <a:cs typeface="Times New Roman" panose="02020603050405020304" pitchFamily="18" charset="0"/>
              </a:rPr>
              <a:t>Elimina el directorio temporal después de haber utilizado los resultados para la predicción de rayón y abolladura, con el fin de que no se muestre al usuario.</a:t>
            </a:r>
            <a:endParaRPr lang="es-CO" sz="1100" dirty="0">
              <a:latin typeface="Times New Roman" panose="02020603050405020304" pitchFamily="18" charset="0"/>
              <a:cs typeface="Times New Roman" panose="02020603050405020304" pitchFamily="18" charset="0"/>
            </a:endParaRPr>
          </a:p>
        </p:txBody>
      </p:sp>
      <p:sp>
        <p:nvSpPr>
          <p:cNvPr id="66" name="CuadroTexto 65">
            <a:extLst>
              <a:ext uri="{FF2B5EF4-FFF2-40B4-BE49-F238E27FC236}">
                <a16:creationId xmlns:a16="http://schemas.microsoft.com/office/drawing/2014/main" id="{909D26C2-E924-4550-9CEF-40D8A1BC38FB}"/>
              </a:ext>
            </a:extLst>
          </p:cNvPr>
          <p:cNvSpPr txBox="1"/>
          <p:nvPr/>
        </p:nvSpPr>
        <p:spPr>
          <a:xfrm>
            <a:off x="3143907" y="6070319"/>
            <a:ext cx="2874977" cy="600164"/>
          </a:xfrm>
          <a:prstGeom prst="rect">
            <a:avLst/>
          </a:prstGeom>
          <a:noFill/>
        </p:spPr>
        <p:txBody>
          <a:bodyPr wrap="square" rtlCol="0">
            <a:spAutoFit/>
          </a:bodyPr>
          <a:lstStyle/>
          <a:p>
            <a:pPr algn="just"/>
            <a:r>
              <a:rPr lang="es-MX" sz="1100" dirty="0">
                <a:latin typeface="Times New Roman" panose="02020603050405020304" pitchFamily="18" charset="0"/>
                <a:cs typeface="Times New Roman" panose="02020603050405020304" pitchFamily="18" charset="0"/>
              </a:rPr>
              <a:t>El directorio temporal almacenará los </a:t>
            </a:r>
            <a:r>
              <a:rPr lang="es-MX" sz="1100" dirty="0" err="1">
                <a:latin typeface="Times New Roman" panose="02020603050405020304" pitchFamily="18" charset="0"/>
                <a:cs typeface="Times New Roman" panose="02020603050405020304" pitchFamily="18" charset="0"/>
              </a:rPr>
              <a:t>crops</a:t>
            </a:r>
            <a:r>
              <a:rPr lang="es-MX" sz="1100" dirty="0">
                <a:latin typeface="Times New Roman" panose="02020603050405020304" pitchFamily="18" charset="0"/>
                <a:cs typeface="Times New Roman" panose="02020603050405020304" pitchFamily="18" charset="0"/>
              </a:rPr>
              <a:t> con fondo negro a partir de los resultados de la detección de carro.</a:t>
            </a:r>
            <a:endParaRPr lang="es-CO" sz="1100" dirty="0">
              <a:latin typeface="Times New Roman" panose="02020603050405020304" pitchFamily="18" charset="0"/>
              <a:cs typeface="Times New Roman" panose="02020603050405020304" pitchFamily="18" charset="0"/>
            </a:endParaRPr>
          </a:p>
        </p:txBody>
      </p:sp>
      <p:pic>
        <p:nvPicPr>
          <p:cNvPr id="40" name="Imagen 39">
            <a:extLst>
              <a:ext uri="{FF2B5EF4-FFF2-40B4-BE49-F238E27FC236}">
                <a16:creationId xmlns:a16="http://schemas.microsoft.com/office/drawing/2014/main" id="{E20EDBCA-594C-48B7-AEF0-AED924804DF9}"/>
              </a:ext>
            </a:extLst>
          </p:cNvPr>
          <p:cNvPicPr>
            <a:picLocks noChangeAspect="1"/>
          </p:cNvPicPr>
          <p:nvPr/>
        </p:nvPicPr>
        <p:blipFill>
          <a:blip r:embed="rId16"/>
          <a:stretch>
            <a:fillRect/>
          </a:stretch>
        </p:blipFill>
        <p:spPr>
          <a:xfrm>
            <a:off x="3243170" y="5140548"/>
            <a:ext cx="1207539" cy="912256"/>
          </a:xfrm>
          <a:prstGeom prst="rect">
            <a:avLst/>
          </a:prstGeom>
        </p:spPr>
      </p:pic>
      <p:pic>
        <p:nvPicPr>
          <p:cNvPr id="68" name="Picture 2" descr=" ">
            <a:extLst>
              <a:ext uri="{FF2B5EF4-FFF2-40B4-BE49-F238E27FC236}">
                <a16:creationId xmlns:a16="http://schemas.microsoft.com/office/drawing/2014/main" id="{ACD289F8-74AC-4B37-A512-B7D7B73D65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452484" flipH="1">
            <a:off x="3605705" y="4663372"/>
            <a:ext cx="278629" cy="278629"/>
          </a:xfrm>
          <a:prstGeom prst="rect">
            <a:avLst/>
          </a:prstGeom>
          <a:noFill/>
          <a:extLst>
            <a:ext uri="{909E8E84-426E-40DD-AFC4-6F175D3DCCD1}">
              <a14:hiddenFill xmlns:a14="http://schemas.microsoft.com/office/drawing/2010/main">
                <a:solidFill>
                  <a:srgbClr val="FFFFFF"/>
                </a:solidFill>
              </a14:hiddenFill>
            </a:ext>
          </a:extLst>
        </p:spPr>
      </p:pic>
      <p:sp>
        <p:nvSpPr>
          <p:cNvPr id="70" name="CuadroTexto 69">
            <a:extLst>
              <a:ext uri="{FF2B5EF4-FFF2-40B4-BE49-F238E27FC236}">
                <a16:creationId xmlns:a16="http://schemas.microsoft.com/office/drawing/2014/main" id="{1C0A5DE4-BD55-4FA2-AFF1-7A1FC982BF43}"/>
              </a:ext>
            </a:extLst>
          </p:cNvPr>
          <p:cNvSpPr txBox="1"/>
          <p:nvPr/>
        </p:nvSpPr>
        <p:spPr>
          <a:xfrm>
            <a:off x="4683594" y="2924673"/>
            <a:ext cx="2874977" cy="430887"/>
          </a:xfrm>
          <a:prstGeom prst="rect">
            <a:avLst/>
          </a:prstGeom>
          <a:noFill/>
        </p:spPr>
        <p:txBody>
          <a:bodyPr wrap="square" rtlCol="0">
            <a:spAutoFit/>
          </a:bodyPr>
          <a:lstStyle/>
          <a:p>
            <a:pPr algn="just"/>
            <a:r>
              <a:rPr lang="es-MX" sz="1100" dirty="0">
                <a:latin typeface="Times New Roman" panose="02020603050405020304" pitchFamily="18" charset="0"/>
                <a:cs typeface="Times New Roman" panose="02020603050405020304" pitchFamily="18" charset="0"/>
              </a:rPr>
              <a:t>Esta función permite la creación del directorio temporal.</a:t>
            </a:r>
            <a:endParaRPr lang="es-CO" sz="1100" dirty="0">
              <a:latin typeface="Times New Roman" panose="02020603050405020304" pitchFamily="18" charset="0"/>
              <a:cs typeface="Times New Roman" panose="02020603050405020304" pitchFamily="18" charset="0"/>
            </a:endParaRPr>
          </a:p>
        </p:txBody>
      </p:sp>
      <p:pic>
        <p:nvPicPr>
          <p:cNvPr id="72" name="Picture 2" descr="Warning Generic Flat icon">
            <a:extLst>
              <a:ext uri="{FF2B5EF4-FFF2-40B4-BE49-F238E27FC236}">
                <a16:creationId xmlns:a16="http://schemas.microsoft.com/office/drawing/2014/main" id="{5A99F571-ECDD-42F3-A1E9-1A1B85A5AAF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007" y="2700010"/>
            <a:ext cx="163883" cy="163883"/>
          </a:xfrm>
          <a:prstGeom prst="rect">
            <a:avLst/>
          </a:prstGeom>
          <a:noFill/>
          <a:extLst>
            <a:ext uri="{909E8E84-426E-40DD-AFC4-6F175D3DCCD1}">
              <a14:hiddenFill xmlns:a14="http://schemas.microsoft.com/office/drawing/2010/main">
                <a:solidFill>
                  <a:srgbClr val="FFFFFF"/>
                </a:solidFill>
              </a14:hiddenFill>
            </a:ext>
          </a:extLst>
        </p:spPr>
      </p:pic>
      <p:sp>
        <p:nvSpPr>
          <p:cNvPr id="74" name="CuadroTexto 73">
            <a:extLst>
              <a:ext uri="{FF2B5EF4-FFF2-40B4-BE49-F238E27FC236}">
                <a16:creationId xmlns:a16="http://schemas.microsoft.com/office/drawing/2014/main" id="{8760D24E-3F9C-4FCA-BFB3-D310EEBF495D}"/>
              </a:ext>
            </a:extLst>
          </p:cNvPr>
          <p:cNvSpPr txBox="1"/>
          <p:nvPr/>
        </p:nvSpPr>
        <p:spPr>
          <a:xfrm>
            <a:off x="9560144" y="3607135"/>
            <a:ext cx="2372443" cy="1277273"/>
          </a:xfrm>
          <a:prstGeom prst="rect">
            <a:avLst/>
          </a:prstGeom>
          <a:noFill/>
        </p:spPr>
        <p:txBody>
          <a:bodyPr wrap="square" rtlCol="0">
            <a:spAutoFit/>
          </a:bodyPr>
          <a:lstStyle/>
          <a:p>
            <a:pPr algn="just"/>
            <a:r>
              <a:rPr lang="es-MX" sz="1100" dirty="0">
                <a:latin typeface="Times New Roman" panose="02020603050405020304" pitchFamily="18" charset="0"/>
                <a:cs typeface="Times New Roman" panose="02020603050405020304" pitchFamily="18" charset="0"/>
              </a:rPr>
              <a:t>Para la actualización del script en el srcv5, se simplifico los resultados a dos carpetas, una es para la predicción del modelo de afectación (rayón y abolladura) en un carro, y la otra carpeta hace referencia al modelo de marcas.</a:t>
            </a:r>
            <a:endParaRPr lang="es-CO" sz="1100" dirty="0">
              <a:latin typeface="Times New Roman" panose="02020603050405020304" pitchFamily="18" charset="0"/>
              <a:cs typeface="Times New Roman" panose="02020603050405020304" pitchFamily="18" charset="0"/>
            </a:endParaRPr>
          </a:p>
        </p:txBody>
      </p:sp>
      <p:pic>
        <p:nvPicPr>
          <p:cNvPr id="41" name="Imagen 40">
            <a:extLst>
              <a:ext uri="{FF2B5EF4-FFF2-40B4-BE49-F238E27FC236}">
                <a16:creationId xmlns:a16="http://schemas.microsoft.com/office/drawing/2014/main" id="{C17D702A-D421-4F73-BF2B-7F3225708861}"/>
              </a:ext>
            </a:extLst>
          </p:cNvPr>
          <p:cNvPicPr>
            <a:picLocks noChangeAspect="1"/>
          </p:cNvPicPr>
          <p:nvPr/>
        </p:nvPicPr>
        <p:blipFill>
          <a:blip r:embed="rId18"/>
          <a:stretch>
            <a:fillRect/>
          </a:stretch>
        </p:blipFill>
        <p:spPr>
          <a:xfrm>
            <a:off x="9871234" y="5235956"/>
            <a:ext cx="1355781" cy="1173452"/>
          </a:xfrm>
          <a:prstGeom prst="rect">
            <a:avLst/>
          </a:prstGeom>
        </p:spPr>
      </p:pic>
      <p:sp>
        <p:nvSpPr>
          <p:cNvPr id="78" name="Rectángulo 77">
            <a:extLst>
              <a:ext uri="{FF2B5EF4-FFF2-40B4-BE49-F238E27FC236}">
                <a16:creationId xmlns:a16="http://schemas.microsoft.com/office/drawing/2014/main" id="{6EA7F1FF-B9C7-4752-B417-EAE456CBDE8F}"/>
              </a:ext>
            </a:extLst>
          </p:cNvPr>
          <p:cNvSpPr/>
          <p:nvPr/>
        </p:nvSpPr>
        <p:spPr>
          <a:xfrm>
            <a:off x="8348725" y="4996499"/>
            <a:ext cx="1352468" cy="276999"/>
          </a:xfrm>
          <a:prstGeom prst="rect">
            <a:avLst/>
          </a:prstGeom>
        </p:spPr>
        <p:txBody>
          <a:bodyPr wrap="square">
            <a:spAutoFit/>
          </a:bodyPr>
          <a:lstStyle/>
          <a:p>
            <a:r>
              <a:rPr lang="es-CO" sz="1200" dirty="0" err="1">
                <a:solidFill>
                  <a:schemeClr val="bg1">
                    <a:lumMod val="50000"/>
                  </a:schemeClr>
                </a:solidFill>
              </a:rPr>
              <a:t>predict_afectation</a:t>
            </a:r>
            <a:endParaRPr lang="es-CO" sz="1200" dirty="0">
              <a:solidFill>
                <a:schemeClr val="bg1">
                  <a:lumMod val="50000"/>
                </a:schemeClr>
              </a:solidFill>
            </a:endParaRPr>
          </a:p>
        </p:txBody>
      </p:sp>
      <p:sp>
        <p:nvSpPr>
          <p:cNvPr id="79" name="Rectángulo 78">
            <a:extLst>
              <a:ext uri="{FF2B5EF4-FFF2-40B4-BE49-F238E27FC236}">
                <a16:creationId xmlns:a16="http://schemas.microsoft.com/office/drawing/2014/main" id="{CF9B7194-DFCA-4BB4-B415-502CEED539D3}"/>
              </a:ext>
            </a:extLst>
          </p:cNvPr>
          <p:cNvSpPr/>
          <p:nvPr/>
        </p:nvSpPr>
        <p:spPr>
          <a:xfrm>
            <a:off x="9874547" y="4996498"/>
            <a:ext cx="1352468" cy="276999"/>
          </a:xfrm>
          <a:prstGeom prst="rect">
            <a:avLst/>
          </a:prstGeom>
        </p:spPr>
        <p:txBody>
          <a:bodyPr wrap="square">
            <a:spAutoFit/>
          </a:bodyPr>
          <a:lstStyle/>
          <a:p>
            <a:r>
              <a:rPr lang="es-CO" sz="1200" dirty="0" err="1">
                <a:solidFill>
                  <a:schemeClr val="bg1">
                    <a:lumMod val="50000"/>
                  </a:schemeClr>
                </a:solidFill>
              </a:rPr>
              <a:t>predict_marcas</a:t>
            </a:r>
            <a:endParaRPr lang="es-CO" sz="1200" dirty="0">
              <a:solidFill>
                <a:schemeClr val="bg1">
                  <a:lumMod val="50000"/>
                </a:schemeClr>
              </a:solidFill>
            </a:endParaRPr>
          </a:p>
        </p:txBody>
      </p:sp>
      <p:pic>
        <p:nvPicPr>
          <p:cNvPr id="84" name="Picture 2" descr="Warning Generic Flat icon">
            <a:extLst>
              <a:ext uri="{FF2B5EF4-FFF2-40B4-BE49-F238E27FC236}">
                <a16:creationId xmlns:a16="http://schemas.microsoft.com/office/drawing/2014/main" id="{88EE2169-98DD-452E-A6F2-24894B89F04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007" y="1839085"/>
            <a:ext cx="163883" cy="163883"/>
          </a:xfrm>
          <a:prstGeom prst="rect">
            <a:avLst/>
          </a:prstGeom>
          <a:noFill/>
          <a:extLst>
            <a:ext uri="{909E8E84-426E-40DD-AFC4-6F175D3DCCD1}">
              <a14:hiddenFill xmlns:a14="http://schemas.microsoft.com/office/drawing/2010/main">
                <a:solidFill>
                  <a:srgbClr val="FFFFFF"/>
                </a:solidFill>
              </a14:hiddenFill>
            </a:ext>
          </a:extLst>
        </p:spPr>
      </p:pic>
      <p:sp>
        <p:nvSpPr>
          <p:cNvPr id="85" name="Rectángulo 84">
            <a:extLst>
              <a:ext uri="{FF2B5EF4-FFF2-40B4-BE49-F238E27FC236}">
                <a16:creationId xmlns:a16="http://schemas.microsoft.com/office/drawing/2014/main" id="{DB970481-5D7B-4802-A3B9-FAB702B1A4E1}"/>
              </a:ext>
            </a:extLst>
          </p:cNvPr>
          <p:cNvSpPr/>
          <p:nvPr/>
        </p:nvSpPr>
        <p:spPr>
          <a:xfrm>
            <a:off x="9242027" y="2794904"/>
            <a:ext cx="3641259" cy="646331"/>
          </a:xfrm>
          <a:prstGeom prst="rect">
            <a:avLst/>
          </a:prstGeom>
        </p:spPr>
        <p:txBody>
          <a:bodyPr wrap="square">
            <a:spAutoFit/>
          </a:bodyPr>
          <a:lstStyle/>
          <a:p>
            <a:r>
              <a:rPr lang="es-CO" sz="1200" dirty="0">
                <a:solidFill>
                  <a:schemeClr val="bg1">
                    <a:lumMod val="50000"/>
                  </a:schemeClr>
                </a:solidFill>
              </a:rPr>
              <a:t>Para el modo de detección (</a:t>
            </a:r>
            <a:r>
              <a:rPr lang="es-CO" sz="1200" dirty="0" err="1">
                <a:solidFill>
                  <a:schemeClr val="bg1">
                    <a:lumMod val="50000"/>
                  </a:schemeClr>
                </a:solidFill>
              </a:rPr>
              <a:t>detect</a:t>
            </a:r>
            <a:r>
              <a:rPr lang="es-CO" sz="1200" dirty="0">
                <a:solidFill>
                  <a:schemeClr val="bg1">
                    <a:lumMod val="50000"/>
                  </a:schemeClr>
                </a:solidFill>
              </a:rPr>
              <a:t>) no se </a:t>
            </a:r>
          </a:p>
          <a:p>
            <a:r>
              <a:rPr lang="es-CO" sz="1200" dirty="0">
                <a:solidFill>
                  <a:schemeClr val="bg1">
                    <a:lumMod val="50000"/>
                  </a:schemeClr>
                </a:solidFill>
              </a:rPr>
              <a:t>Agrego la actualización del fondo negro </a:t>
            </a:r>
          </a:p>
          <a:p>
            <a:r>
              <a:rPr lang="es-CO" sz="1200" dirty="0">
                <a:solidFill>
                  <a:schemeClr val="bg1">
                    <a:lumMod val="50000"/>
                  </a:schemeClr>
                </a:solidFill>
              </a:rPr>
              <a:t>debido a que es necesario conocer los  </a:t>
            </a:r>
          </a:p>
        </p:txBody>
      </p:sp>
    </p:spTree>
    <p:extLst>
      <p:ext uri="{BB962C8B-B14F-4D97-AF65-F5344CB8AC3E}">
        <p14:creationId xmlns:p14="http://schemas.microsoft.com/office/powerpoint/2010/main" val="3767653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BD5E361-D384-4C7F-AD57-3257F5528C7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15" name="Google Shape;810;p40">
            <a:extLst>
              <a:ext uri="{FF2B5EF4-FFF2-40B4-BE49-F238E27FC236}">
                <a16:creationId xmlns:a16="http://schemas.microsoft.com/office/drawing/2014/main" id="{805F59C9-0CC0-461B-BF11-E7115BBE47CD}"/>
              </a:ext>
            </a:extLst>
          </p:cNvPr>
          <p:cNvSpPr txBox="1"/>
          <p:nvPr/>
        </p:nvSpPr>
        <p:spPr>
          <a:xfrm>
            <a:off x="2273280" y="2393289"/>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FUNCIÓN DE PREDICCIÓN</a:t>
            </a:r>
          </a:p>
        </p:txBody>
      </p:sp>
      <p:cxnSp>
        <p:nvCxnSpPr>
          <p:cNvPr id="16" name="Google Shape;814;p40">
            <a:extLst>
              <a:ext uri="{FF2B5EF4-FFF2-40B4-BE49-F238E27FC236}">
                <a16:creationId xmlns:a16="http://schemas.microsoft.com/office/drawing/2014/main" id="{CDBF3846-9553-494C-AD62-5B88EF01D23E}"/>
              </a:ext>
            </a:extLst>
          </p:cNvPr>
          <p:cNvCxnSpPr>
            <a:cxnSpLocks/>
          </p:cNvCxnSpPr>
          <p:nvPr/>
        </p:nvCxnSpPr>
        <p:spPr>
          <a:xfrm>
            <a:off x="3866622" y="2914389"/>
            <a:ext cx="3" cy="297291"/>
          </a:xfrm>
          <a:prstGeom prst="straightConnector1">
            <a:avLst/>
          </a:prstGeom>
          <a:noFill/>
          <a:ln w="9525" cap="flat" cmpd="sng">
            <a:solidFill>
              <a:schemeClr val="dk1"/>
            </a:solidFill>
            <a:prstDash val="solid"/>
            <a:round/>
            <a:headEnd type="none" w="med" len="med"/>
            <a:tailEnd type="diamond" w="med" len="med"/>
          </a:ln>
        </p:spPr>
      </p:cxnSp>
      <p:sp>
        <p:nvSpPr>
          <p:cNvPr id="137" name="Título 1">
            <a:extLst>
              <a:ext uri="{FF2B5EF4-FFF2-40B4-BE49-F238E27FC236}">
                <a16:creationId xmlns:a16="http://schemas.microsoft.com/office/drawing/2014/main" id="{AD9604B4-8E82-443C-B487-723865842506}"/>
              </a:ext>
            </a:extLst>
          </p:cNvPr>
          <p:cNvSpPr txBox="1">
            <a:spLocks/>
          </p:cNvSpPr>
          <p:nvPr/>
        </p:nvSpPr>
        <p:spPr>
          <a:xfrm>
            <a:off x="766325" y="-5168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Resultados de predicción</a:t>
            </a:r>
          </a:p>
        </p:txBody>
      </p:sp>
      <p:pic>
        <p:nvPicPr>
          <p:cNvPr id="6" name="Imagen 5">
            <a:extLst>
              <a:ext uri="{FF2B5EF4-FFF2-40B4-BE49-F238E27FC236}">
                <a16:creationId xmlns:a16="http://schemas.microsoft.com/office/drawing/2014/main" id="{5DD80125-18C5-483B-90AD-4224A046CA21}"/>
              </a:ext>
            </a:extLst>
          </p:cNvPr>
          <p:cNvPicPr>
            <a:picLocks noChangeAspect="1"/>
          </p:cNvPicPr>
          <p:nvPr/>
        </p:nvPicPr>
        <p:blipFill>
          <a:blip r:embed="rId3"/>
          <a:stretch>
            <a:fillRect/>
          </a:stretch>
        </p:blipFill>
        <p:spPr>
          <a:xfrm>
            <a:off x="8126585" y="3960246"/>
            <a:ext cx="3010320" cy="429007"/>
          </a:xfrm>
          <a:prstGeom prst="rect">
            <a:avLst/>
          </a:prstGeom>
        </p:spPr>
      </p:pic>
      <p:pic>
        <p:nvPicPr>
          <p:cNvPr id="7" name="Imagen 6">
            <a:extLst>
              <a:ext uri="{FF2B5EF4-FFF2-40B4-BE49-F238E27FC236}">
                <a16:creationId xmlns:a16="http://schemas.microsoft.com/office/drawing/2014/main" id="{4707590E-2F53-4FF1-A486-CCE6180DAD1D}"/>
              </a:ext>
            </a:extLst>
          </p:cNvPr>
          <p:cNvPicPr>
            <a:picLocks noChangeAspect="1"/>
          </p:cNvPicPr>
          <p:nvPr/>
        </p:nvPicPr>
        <p:blipFill>
          <a:blip r:embed="rId4"/>
          <a:stretch>
            <a:fillRect/>
          </a:stretch>
        </p:blipFill>
        <p:spPr>
          <a:xfrm>
            <a:off x="8126585" y="5132365"/>
            <a:ext cx="3010320" cy="381053"/>
          </a:xfrm>
          <a:prstGeom prst="rect">
            <a:avLst/>
          </a:prstGeom>
        </p:spPr>
      </p:pic>
      <p:sp>
        <p:nvSpPr>
          <p:cNvPr id="52" name="CuadroTexto 51">
            <a:extLst>
              <a:ext uri="{FF2B5EF4-FFF2-40B4-BE49-F238E27FC236}">
                <a16:creationId xmlns:a16="http://schemas.microsoft.com/office/drawing/2014/main" id="{C0C5C745-844C-4AC4-864F-356AC7B10E3A}"/>
              </a:ext>
            </a:extLst>
          </p:cNvPr>
          <p:cNvSpPr txBox="1"/>
          <p:nvPr/>
        </p:nvSpPr>
        <p:spPr>
          <a:xfrm>
            <a:off x="911346" y="1521388"/>
            <a:ext cx="10225559" cy="523220"/>
          </a:xfrm>
          <a:prstGeom prst="rect">
            <a:avLst/>
          </a:prstGeom>
          <a:noFill/>
        </p:spPr>
        <p:txBody>
          <a:bodyPr wrap="square" rtlCol="0">
            <a:spAutoFit/>
          </a:bodyPr>
          <a:lstStyle/>
          <a:p>
            <a:pPr algn="just"/>
            <a:r>
              <a:rPr lang="es-MX" sz="1400" dirty="0">
                <a:latin typeface="Times New Roman" panose="02020603050405020304" pitchFamily="18" charset="0"/>
                <a:cs typeface="Times New Roman" panose="02020603050405020304" pitchFamily="18" charset="0"/>
              </a:rPr>
              <a:t>Para personalizar el color de fondo de los recortes almacenados en el directorio temporal, diríjase a la función de predicción y localice la función "</a:t>
            </a:r>
            <a:r>
              <a:rPr lang="es-MX" sz="1400" dirty="0" err="1">
                <a:latin typeface="Times New Roman" panose="02020603050405020304" pitchFamily="18" charset="0"/>
                <a:cs typeface="Times New Roman" panose="02020603050405020304" pitchFamily="18" charset="0"/>
              </a:rPr>
              <a:t>créate_crops</a:t>
            </a:r>
            <a:r>
              <a:rPr lang="es-MX" sz="1400" dirty="0">
                <a:latin typeface="Times New Roman" panose="02020603050405020304" pitchFamily="18" charset="0"/>
                <a:cs typeface="Times New Roman" panose="02020603050405020304" pitchFamily="18" charset="0"/>
              </a:rPr>
              <a:t>".</a:t>
            </a:r>
            <a:endParaRPr lang="es-CO" sz="1400" dirty="0">
              <a:latin typeface="Times New Roman" panose="02020603050405020304" pitchFamily="18" charset="0"/>
              <a:cs typeface="Times New Roman" panose="02020603050405020304" pitchFamily="18" charset="0"/>
            </a:endParaRPr>
          </a:p>
        </p:txBody>
      </p:sp>
      <p:sp>
        <p:nvSpPr>
          <p:cNvPr id="54" name="CuadroTexto 53">
            <a:extLst>
              <a:ext uri="{FF2B5EF4-FFF2-40B4-BE49-F238E27FC236}">
                <a16:creationId xmlns:a16="http://schemas.microsoft.com/office/drawing/2014/main" id="{DE860D6E-C345-4C40-8EF1-AC79849D8D9C}"/>
              </a:ext>
            </a:extLst>
          </p:cNvPr>
          <p:cNvSpPr txBox="1"/>
          <p:nvPr/>
        </p:nvSpPr>
        <p:spPr>
          <a:xfrm>
            <a:off x="8126584" y="3641001"/>
            <a:ext cx="3943901" cy="307777"/>
          </a:xfrm>
          <a:prstGeom prst="rect">
            <a:avLst/>
          </a:prstGeom>
          <a:noFill/>
        </p:spPr>
        <p:txBody>
          <a:bodyPr wrap="square" rtlCol="0">
            <a:spAutoFit/>
          </a:bodyPr>
          <a:lstStyle/>
          <a:p>
            <a:pPr algn="just"/>
            <a:r>
              <a:rPr lang="es-MX" sz="1400" dirty="0">
                <a:solidFill>
                  <a:schemeClr val="bg1">
                    <a:lumMod val="50000"/>
                  </a:schemeClr>
                </a:solidFill>
                <a:latin typeface="Times New Roman" panose="02020603050405020304" pitchFamily="18" charset="0"/>
                <a:cs typeface="Times New Roman" panose="02020603050405020304" pitchFamily="18" charset="0"/>
              </a:rPr>
              <a:t>Permite asignar al fondo el color negro.</a:t>
            </a:r>
            <a:endParaRPr lang="es-CO" sz="1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55" name="CuadroTexto 54">
            <a:extLst>
              <a:ext uri="{FF2B5EF4-FFF2-40B4-BE49-F238E27FC236}">
                <a16:creationId xmlns:a16="http://schemas.microsoft.com/office/drawing/2014/main" id="{0D2C527A-F4D5-4B59-A934-F7862C793364}"/>
              </a:ext>
            </a:extLst>
          </p:cNvPr>
          <p:cNvSpPr txBox="1"/>
          <p:nvPr/>
        </p:nvSpPr>
        <p:spPr>
          <a:xfrm>
            <a:off x="8126585" y="4804329"/>
            <a:ext cx="3943901" cy="307777"/>
          </a:xfrm>
          <a:prstGeom prst="rect">
            <a:avLst/>
          </a:prstGeom>
          <a:noFill/>
        </p:spPr>
        <p:txBody>
          <a:bodyPr wrap="square" rtlCol="0">
            <a:spAutoFit/>
          </a:bodyPr>
          <a:lstStyle/>
          <a:p>
            <a:pPr algn="just"/>
            <a:r>
              <a:rPr lang="es-MX" sz="1400" dirty="0">
                <a:solidFill>
                  <a:schemeClr val="bg1">
                    <a:lumMod val="50000"/>
                  </a:schemeClr>
                </a:solidFill>
                <a:latin typeface="Times New Roman" panose="02020603050405020304" pitchFamily="18" charset="0"/>
                <a:cs typeface="Times New Roman" panose="02020603050405020304" pitchFamily="18" charset="0"/>
              </a:rPr>
              <a:t>Permite asignar un fondo transparente.</a:t>
            </a:r>
            <a:endParaRPr lang="es-CO" sz="1400"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57" name="Google Shape;123;p17">
            <a:extLst>
              <a:ext uri="{FF2B5EF4-FFF2-40B4-BE49-F238E27FC236}">
                <a16:creationId xmlns:a16="http://schemas.microsoft.com/office/drawing/2014/main" id="{8416FD9A-5DCA-4B78-9867-6466F624244F}"/>
              </a:ext>
            </a:extLst>
          </p:cNvPr>
          <p:cNvCxnSpPr>
            <a:cxnSpLocks/>
          </p:cNvCxnSpPr>
          <p:nvPr/>
        </p:nvCxnSpPr>
        <p:spPr>
          <a:xfrm flipV="1">
            <a:off x="6755471" y="4190704"/>
            <a:ext cx="414558" cy="570011"/>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61" name="Google Shape;123;p17">
            <a:extLst>
              <a:ext uri="{FF2B5EF4-FFF2-40B4-BE49-F238E27FC236}">
                <a16:creationId xmlns:a16="http://schemas.microsoft.com/office/drawing/2014/main" id="{3BF3A785-C757-4E01-A183-2098B73448BA}"/>
              </a:ext>
            </a:extLst>
          </p:cNvPr>
          <p:cNvCxnSpPr>
            <a:cxnSpLocks/>
          </p:cNvCxnSpPr>
          <p:nvPr/>
        </p:nvCxnSpPr>
        <p:spPr>
          <a:xfrm>
            <a:off x="6755471" y="4760715"/>
            <a:ext cx="414558" cy="551019"/>
          </a:xfrm>
          <a:prstGeom prst="bentConnector3">
            <a:avLst>
              <a:gd name="adj1" fmla="val 50000"/>
            </a:avLst>
          </a:prstGeom>
          <a:noFill/>
          <a:ln w="9525" cap="flat" cmpd="sng">
            <a:solidFill>
              <a:schemeClr val="dk1"/>
            </a:solidFill>
            <a:prstDash val="solid"/>
            <a:round/>
            <a:headEnd type="none" w="med" len="med"/>
            <a:tailEnd type="diamond" w="med" len="med"/>
          </a:ln>
        </p:spPr>
      </p:cxnSp>
      <p:pic>
        <p:nvPicPr>
          <p:cNvPr id="4" name="Imagen 3">
            <a:extLst>
              <a:ext uri="{FF2B5EF4-FFF2-40B4-BE49-F238E27FC236}">
                <a16:creationId xmlns:a16="http://schemas.microsoft.com/office/drawing/2014/main" id="{BB8CD164-9BB8-4C16-B5A3-79AA54F9AEE9}"/>
              </a:ext>
            </a:extLst>
          </p:cNvPr>
          <p:cNvPicPr>
            <a:picLocks noChangeAspect="1"/>
          </p:cNvPicPr>
          <p:nvPr/>
        </p:nvPicPr>
        <p:blipFill>
          <a:blip r:embed="rId5"/>
          <a:stretch>
            <a:fillRect/>
          </a:stretch>
        </p:blipFill>
        <p:spPr>
          <a:xfrm>
            <a:off x="911346" y="3429000"/>
            <a:ext cx="5910551" cy="2663431"/>
          </a:xfrm>
          <a:prstGeom prst="rect">
            <a:avLst/>
          </a:prstGeom>
        </p:spPr>
      </p:pic>
      <p:sp>
        <p:nvSpPr>
          <p:cNvPr id="62" name="CuadroTexto 61">
            <a:extLst>
              <a:ext uri="{FF2B5EF4-FFF2-40B4-BE49-F238E27FC236}">
                <a16:creationId xmlns:a16="http://schemas.microsoft.com/office/drawing/2014/main" id="{26731CD9-96BF-4940-8E41-06F2A6768AB1}"/>
              </a:ext>
            </a:extLst>
          </p:cNvPr>
          <p:cNvSpPr txBox="1"/>
          <p:nvPr/>
        </p:nvSpPr>
        <p:spPr>
          <a:xfrm>
            <a:off x="7170029" y="4014044"/>
            <a:ext cx="1121991" cy="307777"/>
          </a:xfrm>
          <a:prstGeom prst="rect">
            <a:avLst/>
          </a:prstGeom>
          <a:noFill/>
        </p:spPr>
        <p:txBody>
          <a:bodyPr wrap="square" rtlCol="0">
            <a:spAutoFit/>
          </a:bodyPr>
          <a:lstStyle/>
          <a:p>
            <a:pPr algn="just"/>
            <a:r>
              <a:rPr lang="es-MX" sz="1400" dirty="0">
                <a:latin typeface="Times New Roman" panose="02020603050405020304" pitchFamily="18" charset="0"/>
                <a:cs typeface="Times New Roman" panose="02020603050405020304" pitchFamily="18" charset="0"/>
              </a:rPr>
              <a:t>Con color</a:t>
            </a:r>
            <a:endParaRPr lang="es-CO" sz="1400" dirty="0">
              <a:latin typeface="Times New Roman" panose="02020603050405020304" pitchFamily="18" charset="0"/>
              <a:cs typeface="Times New Roman" panose="02020603050405020304" pitchFamily="18" charset="0"/>
            </a:endParaRPr>
          </a:p>
        </p:txBody>
      </p:sp>
      <p:sp>
        <p:nvSpPr>
          <p:cNvPr id="67" name="CuadroTexto 66">
            <a:extLst>
              <a:ext uri="{FF2B5EF4-FFF2-40B4-BE49-F238E27FC236}">
                <a16:creationId xmlns:a16="http://schemas.microsoft.com/office/drawing/2014/main" id="{9C76A984-1742-4D5E-823F-F412FD576F47}"/>
              </a:ext>
            </a:extLst>
          </p:cNvPr>
          <p:cNvSpPr txBox="1"/>
          <p:nvPr/>
        </p:nvSpPr>
        <p:spPr>
          <a:xfrm>
            <a:off x="7170029" y="5155300"/>
            <a:ext cx="1121991" cy="307777"/>
          </a:xfrm>
          <a:prstGeom prst="rect">
            <a:avLst/>
          </a:prstGeom>
          <a:noFill/>
        </p:spPr>
        <p:txBody>
          <a:bodyPr wrap="square" rtlCol="0">
            <a:spAutoFit/>
          </a:bodyPr>
          <a:lstStyle/>
          <a:p>
            <a:pPr algn="just"/>
            <a:r>
              <a:rPr lang="es-MX" sz="1400" dirty="0">
                <a:latin typeface="Times New Roman" panose="02020603050405020304" pitchFamily="18" charset="0"/>
                <a:cs typeface="Times New Roman" panose="02020603050405020304" pitchFamily="18" charset="0"/>
              </a:rPr>
              <a:t>Sin color</a:t>
            </a:r>
            <a:endParaRPr lang="es-CO"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2132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6BD5E361-D384-4C7F-AD57-3257F5528C7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23" name="Imagen 22">
            <a:extLst>
              <a:ext uri="{FF2B5EF4-FFF2-40B4-BE49-F238E27FC236}">
                <a16:creationId xmlns:a16="http://schemas.microsoft.com/office/drawing/2014/main" id="{63819A36-5D13-4481-AEE7-581B69A0B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63" y="1751734"/>
            <a:ext cx="1838582" cy="1401558"/>
          </a:xfrm>
          <a:prstGeom prst="rect">
            <a:avLst/>
          </a:prstGeom>
        </p:spPr>
      </p:pic>
      <p:pic>
        <p:nvPicPr>
          <p:cNvPr id="25" name="Imagen 24">
            <a:extLst>
              <a:ext uri="{FF2B5EF4-FFF2-40B4-BE49-F238E27FC236}">
                <a16:creationId xmlns:a16="http://schemas.microsoft.com/office/drawing/2014/main" id="{32604617-14EA-4DC3-BA15-F510F1EEAE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526" y="1751734"/>
            <a:ext cx="1770219" cy="1401558"/>
          </a:xfrm>
          <a:prstGeom prst="rect">
            <a:avLst/>
          </a:prstGeom>
        </p:spPr>
      </p:pic>
      <p:pic>
        <p:nvPicPr>
          <p:cNvPr id="26" name="Imagen 25">
            <a:extLst>
              <a:ext uri="{FF2B5EF4-FFF2-40B4-BE49-F238E27FC236}">
                <a16:creationId xmlns:a16="http://schemas.microsoft.com/office/drawing/2014/main" id="{FE6C7935-0EA2-4784-80D1-681DC43D5C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464" y="3278328"/>
            <a:ext cx="1838582" cy="1718529"/>
          </a:xfrm>
          <a:prstGeom prst="rect">
            <a:avLst/>
          </a:prstGeom>
        </p:spPr>
      </p:pic>
      <p:pic>
        <p:nvPicPr>
          <p:cNvPr id="27" name="Imagen 26">
            <a:extLst>
              <a:ext uri="{FF2B5EF4-FFF2-40B4-BE49-F238E27FC236}">
                <a16:creationId xmlns:a16="http://schemas.microsoft.com/office/drawing/2014/main" id="{C78EA036-FB20-45C5-8BEC-8C6EA481F470}"/>
              </a:ext>
            </a:extLst>
          </p:cNvPr>
          <p:cNvPicPr>
            <a:picLocks noChangeAspect="1"/>
          </p:cNvPicPr>
          <p:nvPr/>
        </p:nvPicPr>
        <p:blipFill rotWithShape="1">
          <a:blip r:embed="rId6">
            <a:extLst>
              <a:ext uri="{28A0092B-C50C-407E-A947-70E740481C1C}">
                <a14:useLocalDpi xmlns:a14="http://schemas.microsoft.com/office/drawing/2010/main" val="0"/>
              </a:ext>
            </a:extLst>
          </a:blip>
          <a:srcRect l="17667"/>
          <a:stretch/>
        </p:blipFill>
        <p:spPr>
          <a:xfrm>
            <a:off x="2602527" y="3278328"/>
            <a:ext cx="1770219" cy="1718528"/>
          </a:xfrm>
          <a:prstGeom prst="rect">
            <a:avLst/>
          </a:prstGeom>
        </p:spPr>
      </p:pic>
      <p:pic>
        <p:nvPicPr>
          <p:cNvPr id="28" name="Imagen 27">
            <a:extLst>
              <a:ext uri="{FF2B5EF4-FFF2-40B4-BE49-F238E27FC236}">
                <a16:creationId xmlns:a16="http://schemas.microsoft.com/office/drawing/2014/main" id="{E4B4322B-B5EF-4FEA-BF2D-7FEDABB64A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462" y="5123574"/>
            <a:ext cx="1838582" cy="1378937"/>
          </a:xfrm>
          <a:prstGeom prst="rect">
            <a:avLst/>
          </a:prstGeom>
        </p:spPr>
      </p:pic>
      <p:pic>
        <p:nvPicPr>
          <p:cNvPr id="29" name="Imagen 28">
            <a:extLst>
              <a:ext uri="{FF2B5EF4-FFF2-40B4-BE49-F238E27FC236}">
                <a16:creationId xmlns:a16="http://schemas.microsoft.com/office/drawing/2014/main" id="{485800B1-1FA3-4B8C-A34C-A410BD21D3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02524" y="5123574"/>
            <a:ext cx="1770219" cy="1378937"/>
          </a:xfrm>
          <a:prstGeom prst="rect">
            <a:avLst/>
          </a:prstGeom>
        </p:spPr>
      </p:pic>
      <p:sp>
        <p:nvSpPr>
          <p:cNvPr id="11" name="Rectángulo 10">
            <a:extLst>
              <a:ext uri="{FF2B5EF4-FFF2-40B4-BE49-F238E27FC236}">
                <a16:creationId xmlns:a16="http://schemas.microsoft.com/office/drawing/2014/main" id="{D6E957B4-AA67-457C-A0E6-1C1188DFD9E8}"/>
              </a:ext>
            </a:extLst>
          </p:cNvPr>
          <p:cNvSpPr/>
          <p:nvPr/>
        </p:nvSpPr>
        <p:spPr>
          <a:xfrm>
            <a:off x="665463" y="1751734"/>
            <a:ext cx="1838581" cy="140155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39" name="Rectángulo 38">
            <a:extLst>
              <a:ext uri="{FF2B5EF4-FFF2-40B4-BE49-F238E27FC236}">
                <a16:creationId xmlns:a16="http://schemas.microsoft.com/office/drawing/2014/main" id="{7FEA7BC5-91F5-4E3B-900A-122A7E20A8B9}"/>
              </a:ext>
            </a:extLst>
          </p:cNvPr>
          <p:cNvSpPr/>
          <p:nvPr/>
        </p:nvSpPr>
        <p:spPr>
          <a:xfrm>
            <a:off x="2602246" y="1751734"/>
            <a:ext cx="1760628" cy="140155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0" name="Rectángulo 39">
            <a:extLst>
              <a:ext uri="{FF2B5EF4-FFF2-40B4-BE49-F238E27FC236}">
                <a16:creationId xmlns:a16="http://schemas.microsoft.com/office/drawing/2014/main" id="{68A9BEE1-6FF6-438B-AC12-646C2231DBA4}"/>
              </a:ext>
            </a:extLst>
          </p:cNvPr>
          <p:cNvSpPr/>
          <p:nvPr/>
        </p:nvSpPr>
        <p:spPr>
          <a:xfrm>
            <a:off x="665462" y="3280009"/>
            <a:ext cx="1838582" cy="171684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1" name="Rectángulo 40">
            <a:extLst>
              <a:ext uri="{FF2B5EF4-FFF2-40B4-BE49-F238E27FC236}">
                <a16:creationId xmlns:a16="http://schemas.microsoft.com/office/drawing/2014/main" id="{580CF703-A1D8-420B-BABE-E9DBE3DBE5A3}"/>
              </a:ext>
            </a:extLst>
          </p:cNvPr>
          <p:cNvSpPr/>
          <p:nvPr/>
        </p:nvSpPr>
        <p:spPr>
          <a:xfrm>
            <a:off x="2612117" y="3273158"/>
            <a:ext cx="1760628" cy="171684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2" name="Rectángulo 41">
            <a:extLst>
              <a:ext uri="{FF2B5EF4-FFF2-40B4-BE49-F238E27FC236}">
                <a16:creationId xmlns:a16="http://schemas.microsoft.com/office/drawing/2014/main" id="{07C32039-2594-4063-A92F-7B1BBBE83F2C}"/>
              </a:ext>
            </a:extLst>
          </p:cNvPr>
          <p:cNvSpPr/>
          <p:nvPr/>
        </p:nvSpPr>
        <p:spPr>
          <a:xfrm>
            <a:off x="665458" y="5123573"/>
            <a:ext cx="1838583" cy="136762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3" name="Rectángulo 42">
            <a:extLst>
              <a:ext uri="{FF2B5EF4-FFF2-40B4-BE49-F238E27FC236}">
                <a16:creationId xmlns:a16="http://schemas.microsoft.com/office/drawing/2014/main" id="{A120D73C-9677-4ACD-B2F2-612B76689456}"/>
              </a:ext>
            </a:extLst>
          </p:cNvPr>
          <p:cNvSpPr/>
          <p:nvPr/>
        </p:nvSpPr>
        <p:spPr>
          <a:xfrm>
            <a:off x="2612115" y="5123574"/>
            <a:ext cx="1750759" cy="13639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4" name="Rectángulo 43">
            <a:extLst>
              <a:ext uri="{FF2B5EF4-FFF2-40B4-BE49-F238E27FC236}">
                <a16:creationId xmlns:a16="http://schemas.microsoft.com/office/drawing/2014/main" id="{87361DDC-1390-456E-9D69-F6F4A23DDDAC}"/>
              </a:ext>
            </a:extLst>
          </p:cNvPr>
          <p:cNvSpPr/>
          <p:nvPr/>
        </p:nvSpPr>
        <p:spPr>
          <a:xfrm>
            <a:off x="4838448" y="1734968"/>
            <a:ext cx="2045179" cy="14164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5" name="Rectángulo 44">
            <a:extLst>
              <a:ext uri="{FF2B5EF4-FFF2-40B4-BE49-F238E27FC236}">
                <a16:creationId xmlns:a16="http://schemas.microsoft.com/office/drawing/2014/main" id="{E6207E60-9FA7-46F3-A852-FC9301B95912}"/>
              </a:ext>
            </a:extLst>
          </p:cNvPr>
          <p:cNvSpPr/>
          <p:nvPr/>
        </p:nvSpPr>
        <p:spPr>
          <a:xfrm>
            <a:off x="6990362" y="1742396"/>
            <a:ext cx="1850772" cy="14183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6" name="Rectángulo 45">
            <a:extLst>
              <a:ext uri="{FF2B5EF4-FFF2-40B4-BE49-F238E27FC236}">
                <a16:creationId xmlns:a16="http://schemas.microsoft.com/office/drawing/2014/main" id="{28DB618E-B2A0-4AC8-BDBD-59191E2DADBC}"/>
              </a:ext>
            </a:extLst>
          </p:cNvPr>
          <p:cNvSpPr/>
          <p:nvPr/>
        </p:nvSpPr>
        <p:spPr>
          <a:xfrm>
            <a:off x="4838448" y="3278096"/>
            <a:ext cx="2045179" cy="170999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7" name="Rectángulo 46">
            <a:extLst>
              <a:ext uri="{FF2B5EF4-FFF2-40B4-BE49-F238E27FC236}">
                <a16:creationId xmlns:a16="http://schemas.microsoft.com/office/drawing/2014/main" id="{D6C5743E-5AC7-42EF-85D2-D368C7EFB104}"/>
              </a:ext>
            </a:extLst>
          </p:cNvPr>
          <p:cNvSpPr/>
          <p:nvPr/>
        </p:nvSpPr>
        <p:spPr>
          <a:xfrm>
            <a:off x="6990362" y="3280033"/>
            <a:ext cx="1852549" cy="170805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8" name="Rectángulo 47">
            <a:extLst>
              <a:ext uri="{FF2B5EF4-FFF2-40B4-BE49-F238E27FC236}">
                <a16:creationId xmlns:a16="http://schemas.microsoft.com/office/drawing/2014/main" id="{6A019CBB-8AA0-4896-B882-4E9CCBEF33D3}"/>
              </a:ext>
            </a:extLst>
          </p:cNvPr>
          <p:cNvSpPr/>
          <p:nvPr/>
        </p:nvSpPr>
        <p:spPr>
          <a:xfrm>
            <a:off x="4838448" y="5110868"/>
            <a:ext cx="2045179" cy="135857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49" name="Rectángulo 48">
            <a:extLst>
              <a:ext uri="{FF2B5EF4-FFF2-40B4-BE49-F238E27FC236}">
                <a16:creationId xmlns:a16="http://schemas.microsoft.com/office/drawing/2014/main" id="{9F9D8848-0F40-4A59-A743-8464464C84F1}"/>
              </a:ext>
            </a:extLst>
          </p:cNvPr>
          <p:cNvSpPr/>
          <p:nvPr/>
        </p:nvSpPr>
        <p:spPr>
          <a:xfrm>
            <a:off x="7002009" y="5110868"/>
            <a:ext cx="1840903" cy="136927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0" name="Rectángulo 49">
            <a:extLst>
              <a:ext uri="{FF2B5EF4-FFF2-40B4-BE49-F238E27FC236}">
                <a16:creationId xmlns:a16="http://schemas.microsoft.com/office/drawing/2014/main" id="{59DFF897-A072-4DEB-B8BF-11BEC1A87CE7}"/>
              </a:ext>
            </a:extLst>
          </p:cNvPr>
          <p:cNvSpPr/>
          <p:nvPr/>
        </p:nvSpPr>
        <p:spPr>
          <a:xfrm>
            <a:off x="9310260" y="1765954"/>
            <a:ext cx="2200848" cy="141185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1" name="Rectángulo 50">
            <a:extLst>
              <a:ext uri="{FF2B5EF4-FFF2-40B4-BE49-F238E27FC236}">
                <a16:creationId xmlns:a16="http://schemas.microsoft.com/office/drawing/2014/main" id="{A09286BC-D62F-4824-84CA-746DEB62D093}"/>
              </a:ext>
            </a:extLst>
          </p:cNvPr>
          <p:cNvSpPr/>
          <p:nvPr/>
        </p:nvSpPr>
        <p:spPr>
          <a:xfrm>
            <a:off x="9308483" y="3305100"/>
            <a:ext cx="2200848" cy="169256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2" name="Rectángulo 51">
            <a:extLst>
              <a:ext uri="{FF2B5EF4-FFF2-40B4-BE49-F238E27FC236}">
                <a16:creationId xmlns:a16="http://schemas.microsoft.com/office/drawing/2014/main" id="{5E447763-0DD5-469F-A4FD-6272461F1666}"/>
              </a:ext>
            </a:extLst>
          </p:cNvPr>
          <p:cNvSpPr/>
          <p:nvPr/>
        </p:nvSpPr>
        <p:spPr>
          <a:xfrm>
            <a:off x="9308483" y="5134519"/>
            <a:ext cx="2216275" cy="135654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53" name="CuadroTexto 52">
            <a:extLst>
              <a:ext uri="{FF2B5EF4-FFF2-40B4-BE49-F238E27FC236}">
                <a16:creationId xmlns:a16="http://schemas.microsoft.com/office/drawing/2014/main" id="{C881C8AC-360B-4245-9D73-4843B6A4C514}"/>
              </a:ext>
            </a:extLst>
          </p:cNvPr>
          <p:cNvSpPr txBox="1"/>
          <p:nvPr/>
        </p:nvSpPr>
        <p:spPr>
          <a:xfrm>
            <a:off x="1876655" y="1402994"/>
            <a:ext cx="1470919" cy="276999"/>
          </a:xfrm>
          <a:prstGeom prst="rect">
            <a:avLst/>
          </a:prstGeom>
          <a:noFill/>
        </p:spPr>
        <p:txBody>
          <a:bodyPr wrap="square" rtlCol="0">
            <a:spAutoFit/>
          </a:bodyPr>
          <a:lstStyle/>
          <a:p>
            <a:r>
              <a:rPr lang="es-CO" sz="1200" dirty="0">
                <a:latin typeface="Bahnschrift Light" panose="020B0502040204020203" pitchFamily="34" charset="0"/>
                <a:cs typeface="Times New Roman" panose="02020603050405020304" pitchFamily="18" charset="0"/>
              </a:rPr>
              <a:t>Modelo marcas</a:t>
            </a:r>
          </a:p>
        </p:txBody>
      </p:sp>
      <p:sp>
        <p:nvSpPr>
          <p:cNvPr id="54" name="CuadroTexto 53">
            <a:extLst>
              <a:ext uri="{FF2B5EF4-FFF2-40B4-BE49-F238E27FC236}">
                <a16:creationId xmlns:a16="http://schemas.microsoft.com/office/drawing/2014/main" id="{5F8AA369-260D-4AA7-819C-E3FB273D0007}"/>
              </a:ext>
            </a:extLst>
          </p:cNvPr>
          <p:cNvSpPr txBox="1"/>
          <p:nvPr/>
        </p:nvSpPr>
        <p:spPr>
          <a:xfrm>
            <a:off x="9323710" y="1079828"/>
            <a:ext cx="2200848" cy="646331"/>
          </a:xfrm>
          <a:prstGeom prst="rect">
            <a:avLst/>
          </a:prstGeom>
          <a:noFill/>
        </p:spPr>
        <p:txBody>
          <a:bodyPr wrap="square" rtlCol="0">
            <a:spAutoFit/>
          </a:bodyPr>
          <a:lstStyle/>
          <a:p>
            <a:r>
              <a:rPr lang="es-CO" sz="1200" dirty="0">
                <a:latin typeface="Bahnschrift Light" panose="020B0502040204020203" pitchFamily="34" charset="0"/>
                <a:cs typeface="Times New Roman" panose="02020603050405020304" pitchFamily="18" charset="0"/>
              </a:rPr>
              <a:t>Segmentación de la clase carro (resultados en una carpeta temporal)</a:t>
            </a:r>
          </a:p>
        </p:txBody>
      </p:sp>
      <p:sp>
        <p:nvSpPr>
          <p:cNvPr id="55" name="CuadroTexto 54">
            <a:extLst>
              <a:ext uri="{FF2B5EF4-FFF2-40B4-BE49-F238E27FC236}">
                <a16:creationId xmlns:a16="http://schemas.microsoft.com/office/drawing/2014/main" id="{BB85CF12-9871-4842-9B95-65800254429F}"/>
              </a:ext>
            </a:extLst>
          </p:cNvPr>
          <p:cNvSpPr txBox="1"/>
          <p:nvPr/>
        </p:nvSpPr>
        <p:spPr>
          <a:xfrm>
            <a:off x="5889938" y="1402994"/>
            <a:ext cx="2200848" cy="276999"/>
          </a:xfrm>
          <a:prstGeom prst="rect">
            <a:avLst/>
          </a:prstGeom>
          <a:noFill/>
        </p:spPr>
        <p:txBody>
          <a:bodyPr wrap="square" rtlCol="0">
            <a:spAutoFit/>
          </a:bodyPr>
          <a:lstStyle/>
          <a:p>
            <a:r>
              <a:rPr lang="es-CO" sz="1200" dirty="0">
                <a:latin typeface="Bahnschrift Light" panose="020B0502040204020203" pitchFamily="34" charset="0"/>
                <a:cs typeface="Times New Roman" panose="02020603050405020304" pitchFamily="18" charset="0"/>
              </a:rPr>
              <a:t>Modelo rayón y abolladura</a:t>
            </a:r>
          </a:p>
        </p:txBody>
      </p:sp>
      <p:sp>
        <p:nvSpPr>
          <p:cNvPr id="56" name="Título 1">
            <a:extLst>
              <a:ext uri="{FF2B5EF4-FFF2-40B4-BE49-F238E27FC236}">
                <a16:creationId xmlns:a16="http://schemas.microsoft.com/office/drawing/2014/main" id="{A66E6B49-8944-41F7-B1CD-2A96F447238D}"/>
              </a:ext>
            </a:extLst>
          </p:cNvPr>
          <p:cNvSpPr txBox="1">
            <a:spLocks/>
          </p:cNvSpPr>
          <p:nvPr/>
        </p:nvSpPr>
        <p:spPr>
          <a:xfrm>
            <a:off x="838200" y="-437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Resultados de predicción | Modo segmentación</a:t>
            </a:r>
          </a:p>
        </p:txBody>
      </p:sp>
      <p:pic>
        <p:nvPicPr>
          <p:cNvPr id="3" name="Imagen 2">
            <a:extLst>
              <a:ext uri="{FF2B5EF4-FFF2-40B4-BE49-F238E27FC236}">
                <a16:creationId xmlns:a16="http://schemas.microsoft.com/office/drawing/2014/main" id="{84449340-6DD5-4FC1-97DA-B9E392BBCB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48318" y="5123573"/>
            <a:ext cx="2035310" cy="1348147"/>
          </a:xfrm>
          <a:prstGeom prst="rect">
            <a:avLst/>
          </a:prstGeom>
        </p:spPr>
      </p:pic>
      <p:pic>
        <p:nvPicPr>
          <p:cNvPr id="5" name="Imagen 4">
            <a:extLst>
              <a:ext uri="{FF2B5EF4-FFF2-40B4-BE49-F238E27FC236}">
                <a16:creationId xmlns:a16="http://schemas.microsoft.com/office/drawing/2014/main" id="{12B0B826-744F-4E4A-936C-DA1F6F78D2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00233" y="1751733"/>
            <a:ext cx="1840901" cy="1414157"/>
          </a:xfrm>
          <a:prstGeom prst="rect">
            <a:avLst/>
          </a:prstGeom>
        </p:spPr>
      </p:pic>
      <p:pic>
        <p:nvPicPr>
          <p:cNvPr id="7" name="Imagen 6">
            <a:extLst>
              <a:ext uri="{FF2B5EF4-FFF2-40B4-BE49-F238E27FC236}">
                <a16:creationId xmlns:a16="http://schemas.microsoft.com/office/drawing/2014/main" id="{A7D2C278-A52A-44C5-9682-6811E6839B6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90362" y="3293451"/>
            <a:ext cx="1852549" cy="1692566"/>
          </a:xfrm>
          <a:prstGeom prst="rect">
            <a:avLst/>
          </a:prstGeom>
        </p:spPr>
      </p:pic>
      <p:pic>
        <p:nvPicPr>
          <p:cNvPr id="9" name="Imagen 8">
            <a:extLst>
              <a:ext uri="{FF2B5EF4-FFF2-40B4-BE49-F238E27FC236}">
                <a16:creationId xmlns:a16="http://schemas.microsoft.com/office/drawing/2014/main" id="{7F30423C-99D8-488F-B4F0-EA456C86FC1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21746" y="5127409"/>
            <a:ext cx="1840904" cy="1367520"/>
          </a:xfrm>
          <a:prstGeom prst="rect">
            <a:avLst/>
          </a:prstGeom>
        </p:spPr>
      </p:pic>
      <p:pic>
        <p:nvPicPr>
          <p:cNvPr id="12" name="Imagen 11">
            <a:extLst>
              <a:ext uri="{FF2B5EF4-FFF2-40B4-BE49-F238E27FC236}">
                <a16:creationId xmlns:a16="http://schemas.microsoft.com/office/drawing/2014/main" id="{19C8AFA6-667E-492B-82B3-BBE91DA917A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48318" y="1756666"/>
            <a:ext cx="2035656" cy="1404052"/>
          </a:xfrm>
          <a:prstGeom prst="rect">
            <a:avLst/>
          </a:prstGeom>
        </p:spPr>
      </p:pic>
      <p:pic>
        <p:nvPicPr>
          <p:cNvPr id="15" name="Imagen 14">
            <a:extLst>
              <a:ext uri="{FF2B5EF4-FFF2-40B4-BE49-F238E27FC236}">
                <a16:creationId xmlns:a16="http://schemas.microsoft.com/office/drawing/2014/main" id="{DB342050-DF86-401F-8EB0-9D308A521A8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38318" y="3282671"/>
            <a:ext cx="2055180" cy="1709996"/>
          </a:xfrm>
          <a:prstGeom prst="rect">
            <a:avLst/>
          </a:prstGeom>
        </p:spPr>
      </p:pic>
      <p:pic>
        <p:nvPicPr>
          <p:cNvPr id="17" name="Imagen 16">
            <a:extLst>
              <a:ext uri="{FF2B5EF4-FFF2-40B4-BE49-F238E27FC236}">
                <a16:creationId xmlns:a16="http://schemas.microsoft.com/office/drawing/2014/main" id="{D22E1BE8-7601-4407-84F0-FED5AF979C3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318354" y="1765954"/>
            <a:ext cx="2190977" cy="1421858"/>
          </a:xfrm>
          <a:prstGeom prst="rect">
            <a:avLst/>
          </a:prstGeom>
        </p:spPr>
      </p:pic>
      <p:pic>
        <p:nvPicPr>
          <p:cNvPr id="19" name="Imagen 18">
            <a:extLst>
              <a:ext uri="{FF2B5EF4-FFF2-40B4-BE49-F238E27FC236}">
                <a16:creationId xmlns:a16="http://schemas.microsoft.com/office/drawing/2014/main" id="{0C4EA086-8AB4-4393-9812-8B4E40AA7C0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18354" y="3324664"/>
            <a:ext cx="2208182" cy="1690135"/>
          </a:xfrm>
          <a:prstGeom prst="rect">
            <a:avLst/>
          </a:prstGeom>
        </p:spPr>
      </p:pic>
      <p:pic>
        <p:nvPicPr>
          <p:cNvPr id="22" name="Imagen 21">
            <a:extLst>
              <a:ext uri="{FF2B5EF4-FFF2-40B4-BE49-F238E27FC236}">
                <a16:creationId xmlns:a16="http://schemas.microsoft.com/office/drawing/2014/main" id="{490DB187-B583-474D-8E40-EDF4E2DFEF5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98614" y="5151652"/>
            <a:ext cx="2225944" cy="1341805"/>
          </a:xfrm>
          <a:prstGeom prst="rect">
            <a:avLst/>
          </a:prstGeom>
        </p:spPr>
      </p:pic>
    </p:spTree>
    <p:extLst>
      <p:ext uri="{BB962C8B-B14F-4D97-AF65-F5344CB8AC3E}">
        <p14:creationId xmlns:p14="http://schemas.microsoft.com/office/powerpoint/2010/main" val="2096346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248ECB33-68FE-498D-89EE-913218E50546}"/>
              </a:ext>
            </a:extLst>
          </p:cNvPr>
          <p:cNvSpPr txBox="1"/>
          <p:nvPr/>
        </p:nvSpPr>
        <p:spPr>
          <a:xfrm>
            <a:off x="836802" y="1484399"/>
            <a:ext cx="10515600" cy="830997"/>
          </a:xfrm>
          <a:prstGeom prst="rect">
            <a:avLst/>
          </a:prstGeom>
          <a:noFill/>
        </p:spPr>
        <p:txBody>
          <a:bodyPr wrap="square" rtlCol="0">
            <a:spAutoFit/>
          </a:bodyPr>
          <a:lstStyle/>
          <a:p>
            <a:pPr algn="just"/>
            <a:r>
              <a:rPr lang="es-MX" sz="1600" dirty="0">
                <a:latin typeface="Times New Roman" panose="02020603050405020304" pitchFamily="18" charset="0"/>
                <a:cs typeface="Times New Roman" panose="02020603050405020304" pitchFamily="18" charset="0"/>
              </a:rPr>
              <a:t>Este proceso brinda la posibilidad de separar el conjunto de datos aleatoriamente o manualmente según las preferencias. Es importante tener una carpeta de entrenamiento que contenga el 80% de los datos y otra carpeta separada de validación equivalente al 20% restante.</a:t>
            </a:r>
            <a:endParaRPr lang="es-CO" sz="1600" dirty="0">
              <a:latin typeface="Times New Roman" panose="02020603050405020304" pitchFamily="18" charset="0"/>
              <a:cs typeface="Times New Roman" panose="02020603050405020304" pitchFamily="18" charset="0"/>
            </a:endParaRPr>
          </a:p>
        </p:txBody>
      </p:sp>
      <p:sp>
        <p:nvSpPr>
          <p:cNvPr id="13" name="CuadroTexto 12">
            <a:extLst>
              <a:ext uri="{FF2B5EF4-FFF2-40B4-BE49-F238E27FC236}">
                <a16:creationId xmlns:a16="http://schemas.microsoft.com/office/drawing/2014/main" id="{41B73DE7-9D4B-4ACC-B632-6E99737561FC}"/>
              </a:ext>
            </a:extLst>
          </p:cNvPr>
          <p:cNvSpPr txBox="1"/>
          <p:nvPr/>
        </p:nvSpPr>
        <p:spPr>
          <a:xfrm>
            <a:off x="836802" y="2841846"/>
            <a:ext cx="10515600" cy="584775"/>
          </a:xfrm>
          <a:prstGeom prst="rect">
            <a:avLst/>
          </a:prstGeom>
          <a:noFill/>
        </p:spPr>
        <p:txBody>
          <a:bodyPr wrap="square" rtlCol="0">
            <a:spAutoFit/>
          </a:bodyPr>
          <a:lstStyle/>
          <a:p>
            <a:r>
              <a:rPr lang="es-CO" sz="1600" dirty="0">
                <a:latin typeface="Times New Roman" panose="02020603050405020304" pitchFamily="18" charset="0"/>
                <a:cs typeface="Times New Roman" panose="02020603050405020304" pitchFamily="18" charset="0"/>
              </a:rPr>
              <a:t>En el caso del modelo de marcas, si la estructura de carpetas es individual por marca, utilice la función para consolidar todas las imágenes en una carpeta global si lo desea, de lo contrario omita este paso. </a:t>
            </a:r>
          </a:p>
        </p:txBody>
      </p:sp>
      <p:pic>
        <p:nvPicPr>
          <p:cNvPr id="5" name="Imagen 4">
            <a:extLst>
              <a:ext uri="{FF2B5EF4-FFF2-40B4-BE49-F238E27FC236}">
                <a16:creationId xmlns:a16="http://schemas.microsoft.com/office/drawing/2014/main" id="{8FE778D0-EE05-4D00-A2E2-AD1CF762B7F7}"/>
              </a:ext>
            </a:extLst>
          </p:cNvPr>
          <p:cNvPicPr>
            <a:picLocks noChangeAspect="1"/>
          </p:cNvPicPr>
          <p:nvPr/>
        </p:nvPicPr>
        <p:blipFill>
          <a:blip r:embed="rId2"/>
          <a:stretch>
            <a:fillRect/>
          </a:stretch>
        </p:blipFill>
        <p:spPr>
          <a:xfrm>
            <a:off x="1407929" y="3803516"/>
            <a:ext cx="1140383" cy="2460500"/>
          </a:xfrm>
          <a:prstGeom prst="rect">
            <a:avLst/>
          </a:prstGeom>
        </p:spPr>
      </p:pic>
      <p:pic>
        <p:nvPicPr>
          <p:cNvPr id="8" name="Imagen 7"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0B16971F-BEB0-4F61-92E1-BAE9BE8223B5}"/>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9" name="CuadroTexto 8">
            <a:extLst>
              <a:ext uri="{FF2B5EF4-FFF2-40B4-BE49-F238E27FC236}">
                <a16:creationId xmlns:a16="http://schemas.microsoft.com/office/drawing/2014/main" id="{087B69B6-70AE-46BE-87D1-76C2DC1239C8}"/>
              </a:ext>
            </a:extLst>
          </p:cNvPr>
          <p:cNvSpPr txBox="1"/>
          <p:nvPr/>
        </p:nvSpPr>
        <p:spPr>
          <a:xfrm>
            <a:off x="3660579" y="3541906"/>
            <a:ext cx="5446012" cy="261610"/>
          </a:xfrm>
          <a:prstGeom prst="rect">
            <a:avLst/>
          </a:prstGeom>
          <a:noFill/>
        </p:spPr>
        <p:txBody>
          <a:bodyPr wrap="square" rtlCol="0">
            <a:spAutoFit/>
          </a:bodyPr>
          <a:lstStyle/>
          <a:p>
            <a:pPr algn="ctr"/>
            <a:r>
              <a:rPr lang="es-MX" sz="1100" dirty="0">
                <a:solidFill>
                  <a:schemeClr val="bg1">
                    <a:lumMod val="50000"/>
                  </a:schemeClr>
                </a:solidFill>
                <a:latin typeface="Bell MT" panose="02020503060305020303" pitchFamily="18" charset="0"/>
              </a:rPr>
              <a:t>Función disponible solo en el script del modelo de marcas</a:t>
            </a:r>
            <a:endParaRPr lang="es-CO" sz="1100" dirty="0">
              <a:solidFill>
                <a:schemeClr val="bg1">
                  <a:lumMod val="50000"/>
                </a:schemeClr>
              </a:solidFill>
              <a:latin typeface="Bell MT" panose="02020503060305020303" pitchFamily="18" charset="0"/>
            </a:endParaRPr>
          </a:p>
        </p:txBody>
      </p:sp>
      <p:cxnSp>
        <p:nvCxnSpPr>
          <p:cNvPr id="10" name="Google Shape;128;p17">
            <a:extLst>
              <a:ext uri="{FF2B5EF4-FFF2-40B4-BE49-F238E27FC236}">
                <a16:creationId xmlns:a16="http://schemas.microsoft.com/office/drawing/2014/main" id="{BA900405-2F7A-48CE-8812-F5E4A779A223}"/>
              </a:ext>
            </a:extLst>
          </p:cNvPr>
          <p:cNvCxnSpPr/>
          <p:nvPr/>
        </p:nvCxnSpPr>
        <p:spPr>
          <a:xfrm>
            <a:off x="2941150" y="4838453"/>
            <a:ext cx="569400" cy="0"/>
          </a:xfrm>
          <a:prstGeom prst="straightConnector1">
            <a:avLst/>
          </a:prstGeom>
          <a:noFill/>
          <a:ln w="9525" cap="flat" cmpd="sng">
            <a:solidFill>
              <a:schemeClr val="dk1"/>
            </a:solidFill>
            <a:prstDash val="solid"/>
            <a:round/>
            <a:headEnd type="none" w="med" len="med"/>
            <a:tailEnd type="diamond" w="med" len="med"/>
          </a:ln>
        </p:spPr>
      </p:cxnSp>
      <p:cxnSp>
        <p:nvCxnSpPr>
          <p:cNvPr id="11" name="Google Shape;128;p17">
            <a:extLst>
              <a:ext uri="{FF2B5EF4-FFF2-40B4-BE49-F238E27FC236}">
                <a16:creationId xmlns:a16="http://schemas.microsoft.com/office/drawing/2014/main" id="{92BE771B-F59C-4DBF-8948-632F015427DC}"/>
              </a:ext>
            </a:extLst>
          </p:cNvPr>
          <p:cNvCxnSpPr/>
          <p:nvPr/>
        </p:nvCxnSpPr>
        <p:spPr>
          <a:xfrm>
            <a:off x="9189550" y="4869139"/>
            <a:ext cx="569400" cy="0"/>
          </a:xfrm>
          <a:prstGeom prst="straightConnector1">
            <a:avLst/>
          </a:prstGeom>
          <a:noFill/>
          <a:ln w="9525" cap="flat" cmpd="sng">
            <a:solidFill>
              <a:schemeClr val="dk1"/>
            </a:solidFill>
            <a:prstDash val="solid"/>
            <a:round/>
            <a:headEnd type="none" w="med" len="med"/>
            <a:tailEnd type="diamond" w="med" len="med"/>
          </a:ln>
        </p:spPr>
      </p:cxnSp>
      <p:sp>
        <p:nvSpPr>
          <p:cNvPr id="12" name="Título 1">
            <a:extLst>
              <a:ext uri="{FF2B5EF4-FFF2-40B4-BE49-F238E27FC236}">
                <a16:creationId xmlns:a16="http://schemas.microsoft.com/office/drawing/2014/main" id="{B57EA4E6-4909-42E7-A16F-02E094B3C257}"/>
              </a:ext>
            </a:extLst>
          </p:cNvPr>
          <p:cNvSpPr txBox="1">
            <a:spLocks/>
          </p:cNvSpPr>
          <p:nvPr/>
        </p:nvSpPr>
        <p:spPr>
          <a:xfrm>
            <a:off x="838200" y="1383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Acomodando el </a:t>
            </a:r>
            <a:r>
              <a:rPr lang="es-CO" sz="1600" dirty="0" err="1">
                <a:latin typeface="Bahnschrift Light" panose="020B0502040204020203" pitchFamily="34" charset="0"/>
              </a:rPr>
              <a:t>Dataset</a:t>
            </a:r>
            <a:endParaRPr lang="es-CO" sz="1600" dirty="0">
              <a:latin typeface="Bahnschrift Light" panose="020B0502040204020203" pitchFamily="34" charset="0"/>
            </a:endParaRPr>
          </a:p>
        </p:txBody>
      </p:sp>
      <p:sp>
        <p:nvSpPr>
          <p:cNvPr id="14" name="CuadroTexto 13">
            <a:extLst>
              <a:ext uri="{FF2B5EF4-FFF2-40B4-BE49-F238E27FC236}">
                <a16:creationId xmlns:a16="http://schemas.microsoft.com/office/drawing/2014/main" id="{9FCA6CEA-B656-4907-A99F-A65F77F3C91C}"/>
              </a:ext>
            </a:extLst>
          </p:cNvPr>
          <p:cNvSpPr txBox="1"/>
          <p:nvPr/>
        </p:nvSpPr>
        <p:spPr>
          <a:xfrm>
            <a:off x="836802" y="2567840"/>
            <a:ext cx="5501816" cy="338554"/>
          </a:xfrm>
          <a:prstGeom prst="rect">
            <a:avLst/>
          </a:prstGeom>
          <a:noFill/>
        </p:spPr>
        <p:txBody>
          <a:bodyPr wrap="square" rtlCol="0">
            <a:spAutoFit/>
          </a:bodyPr>
          <a:lstStyle/>
          <a:p>
            <a:r>
              <a:rPr lang="es-MX" sz="1600" dirty="0">
                <a:latin typeface="Bell MT" panose="02020503060305020303" pitchFamily="18" charset="0"/>
              </a:rPr>
              <a:t>Caso estructura particular:</a:t>
            </a:r>
            <a:endParaRPr lang="es-CO" sz="1600" dirty="0">
              <a:latin typeface="Bell MT" panose="02020503060305020303" pitchFamily="18" charset="0"/>
            </a:endParaRPr>
          </a:p>
        </p:txBody>
      </p:sp>
      <p:pic>
        <p:nvPicPr>
          <p:cNvPr id="6" name="Imagen 5">
            <a:extLst>
              <a:ext uri="{FF2B5EF4-FFF2-40B4-BE49-F238E27FC236}">
                <a16:creationId xmlns:a16="http://schemas.microsoft.com/office/drawing/2014/main" id="{96DEBCCC-5C56-4B15-B35E-CB2916F366E9}"/>
              </a:ext>
            </a:extLst>
          </p:cNvPr>
          <p:cNvPicPr>
            <a:picLocks noChangeAspect="1"/>
          </p:cNvPicPr>
          <p:nvPr/>
        </p:nvPicPr>
        <p:blipFill>
          <a:blip r:embed="rId4"/>
          <a:stretch>
            <a:fillRect/>
          </a:stretch>
        </p:blipFill>
        <p:spPr>
          <a:xfrm>
            <a:off x="10069619" y="4705416"/>
            <a:ext cx="1124759" cy="316680"/>
          </a:xfrm>
          <a:prstGeom prst="rect">
            <a:avLst/>
          </a:prstGeom>
        </p:spPr>
      </p:pic>
      <p:sp>
        <p:nvSpPr>
          <p:cNvPr id="15" name="Rectángulo 14">
            <a:extLst>
              <a:ext uri="{FF2B5EF4-FFF2-40B4-BE49-F238E27FC236}">
                <a16:creationId xmlns:a16="http://schemas.microsoft.com/office/drawing/2014/main" id="{FC4568A8-6346-4838-BF7E-C2F906756512}"/>
              </a:ext>
            </a:extLst>
          </p:cNvPr>
          <p:cNvSpPr/>
          <p:nvPr/>
        </p:nvSpPr>
        <p:spPr>
          <a:xfrm>
            <a:off x="9919591" y="5015831"/>
            <a:ext cx="1424814" cy="276999"/>
          </a:xfrm>
          <a:prstGeom prst="rect">
            <a:avLst/>
          </a:prstGeom>
        </p:spPr>
        <p:txBody>
          <a:bodyPr wrap="none">
            <a:spAutoFit/>
          </a:bodyPr>
          <a:lstStyle/>
          <a:p>
            <a:r>
              <a:rPr lang="es-CO" sz="1200" dirty="0">
                <a:solidFill>
                  <a:schemeClr val="bg1">
                    <a:lumMod val="50000"/>
                  </a:schemeClr>
                </a:solidFill>
              </a:rPr>
              <a:t>\</a:t>
            </a:r>
            <a:r>
              <a:rPr lang="es-CO" sz="1200" dirty="0" err="1">
                <a:solidFill>
                  <a:schemeClr val="bg1">
                    <a:lumMod val="50000"/>
                  </a:schemeClr>
                </a:solidFill>
              </a:rPr>
              <a:t>proyecto_yolo</a:t>
            </a:r>
            <a:r>
              <a:rPr lang="es-CO" sz="1200" dirty="0">
                <a:solidFill>
                  <a:schemeClr val="bg1">
                    <a:lumMod val="50000"/>
                  </a:schemeClr>
                </a:solidFill>
              </a:rPr>
              <a:t>\</a:t>
            </a:r>
            <a:r>
              <a:rPr lang="es-CO" sz="1200" dirty="0" err="1">
                <a:solidFill>
                  <a:schemeClr val="bg1">
                    <a:lumMod val="50000"/>
                  </a:schemeClr>
                </a:solidFill>
              </a:rPr>
              <a:t>dist</a:t>
            </a:r>
            <a:endParaRPr lang="es-CO" sz="1200" dirty="0">
              <a:solidFill>
                <a:schemeClr val="bg1">
                  <a:lumMod val="50000"/>
                </a:schemeClr>
              </a:solidFill>
            </a:endParaRPr>
          </a:p>
        </p:txBody>
      </p:sp>
      <p:pic>
        <p:nvPicPr>
          <p:cNvPr id="16" name="Imagen 15">
            <a:extLst>
              <a:ext uri="{FF2B5EF4-FFF2-40B4-BE49-F238E27FC236}">
                <a16:creationId xmlns:a16="http://schemas.microsoft.com/office/drawing/2014/main" id="{1AD4A24D-01C6-4711-9C01-7A4DBF1286F9}"/>
              </a:ext>
            </a:extLst>
          </p:cNvPr>
          <p:cNvPicPr>
            <a:picLocks noChangeAspect="1"/>
          </p:cNvPicPr>
          <p:nvPr/>
        </p:nvPicPr>
        <p:blipFill>
          <a:blip r:embed="rId5"/>
          <a:stretch>
            <a:fillRect/>
          </a:stretch>
        </p:blipFill>
        <p:spPr>
          <a:xfrm>
            <a:off x="3660578" y="3803516"/>
            <a:ext cx="5446012" cy="2657846"/>
          </a:xfrm>
          <a:prstGeom prst="rect">
            <a:avLst/>
          </a:prstGeom>
        </p:spPr>
      </p:pic>
      <p:sp>
        <p:nvSpPr>
          <p:cNvPr id="17" name="CuadroTexto 16">
            <a:extLst>
              <a:ext uri="{FF2B5EF4-FFF2-40B4-BE49-F238E27FC236}">
                <a16:creationId xmlns:a16="http://schemas.microsoft.com/office/drawing/2014/main" id="{7EEDF67F-AD8C-4E07-97A7-32D80779D71E}"/>
              </a:ext>
            </a:extLst>
          </p:cNvPr>
          <p:cNvSpPr txBox="1"/>
          <p:nvPr/>
        </p:nvSpPr>
        <p:spPr>
          <a:xfrm>
            <a:off x="9474251" y="5332511"/>
            <a:ext cx="2345714" cy="600164"/>
          </a:xfrm>
          <a:prstGeom prst="rect">
            <a:avLst/>
          </a:prstGeom>
          <a:noFill/>
        </p:spPr>
        <p:txBody>
          <a:bodyPr wrap="square" rtlCol="0">
            <a:spAutoFit/>
          </a:bodyPr>
          <a:lstStyle/>
          <a:p>
            <a:r>
              <a:rPr lang="es-MX" sz="1100" dirty="0">
                <a:latin typeface="Times New Roman" panose="02020603050405020304" pitchFamily="18" charset="0"/>
                <a:cs typeface="Times New Roman" panose="02020603050405020304" pitchFamily="18" charset="0"/>
              </a:rPr>
              <a:t>Carpeta destinada a contener los datos que se utilizaran para entrenar el modelo de marcas.</a:t>
            </a:r>
            <a:endParaRPr lang="es-CO"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1363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5ACE5970-0F55-4E6E-9D4A-4F39634F3423}"/>
              </a:ext>
            </a:extLst>
          </p:cNvPr>
          <p:cNvSpPr txBox="1">
            <a:spLocks noGrp="1"/>
          </p:cNvSpPr>
          <p:nvPr>
            <p:ph type="title"/>
          </p:nvPr>
        </p:nvSpPr>
        <p:spPr>
          <a:xfrm>
            <a:off x="936537" y="-456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Función de área | Estructura general</a:t>
            </a:r>
          </a:p>
        </p:txBody>
      </p:sp>
      <p:sp>
        <p:nvSpPr>
          <p:cNvPr id="10" name="CuadroTexto 9">
            <a:extLst>
              <a:ext uri="{FF2B5EF4-FFF2-40B4-BE49-F238E27FC236}">
                <a16:creationId xmlns:a16="http://schemas.microsoft.com/office/drawing/2014/main" id="{1AC10954-348C-43BF-AFC6-BF002D8D8C7B}"/>
              </a:ext>
            </a:extLst>
          </p:cNvPr>
          <p:cNvSpPr txBox="1"/>
          <p:nvPr/>
        </p:nvSpPr>
        <p:spPr>
          <a:xfrm>
            <a:off x="893672" y="1453642"/>
            <a:ext cx="10558465" cy="523220"/>
          </a:xfrm>
          <a:prstGeom prst="rect">
            <a:avLst/>
          </a:prstGeom>
          <a:noFill/>
        </p:spPr>
        <p:txBody>
          <a:bodyPr wrap="square" rtlCol="0">
            <a:spAutoFit/>
          </a:bodyPr>
          <a:lstStyle/>
          <a:p>
            <a:pPr algn="ctr"/>
            <a:r>
              <a:rPr lang="es-CO" sz="1400" dirty="0">
                <a:latin typeface="Times New Roman" panose="02020603050405020304" pitchFamily="18" charset="0"/>
                <a:cs typeface="Times New Roman" panose="02020603050405020304" pitchFamily="18" charset="0"/>
              </a:rPr>
              <a:t>Esta función solo estará disponible para el modelo rayón y abolladura, además, solo operará correctamente si se ha utilizado el modo de predicción, ya que utiliza los resultados para determinar el área afectada en un vehículo. </a:t>
            </a:r>
          </a:p>
        </p:txBody>
      </p:sp>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9918D49D-B9A1-4D14-B06B-68CCE7BB97B0}"/>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cxnSp>
        <p:nvCxnSpPr>
          <p:cNvPr id="18" name="Google Shape;384;p27">
            <a:extLst>
              <a:ext uri="{FF2B5EF4-FFF2-40B4-BE49-F238E27FC236}">
                <a16:creationId xmlns:a16="http://schemas.microsoft.com/office/drawing/2014/main" id="{3BAACE7A-DC21-4179-9BFE-22D13D13C32F}"/>
              </a:ext>
            </a:extLst>
          </p:cNvPr>
          <p:cNvCxnSpPr>
            <a:cxnSpLocks/>
            <a:endCxn id="20" idx="0"/>
          </p:cNvCxnSpPr>
          <p:nvPr/>
        </p:nvCxnSpPr>
        <p:spPr>
          <a:xfrm rot="10800000" flipV="1">
            <a:off x="3212802" y="2410438"/>
            <a:ext cx="3015581" cy="765484"/>
          </a:xfrm>
          <a:prstGeom prst="bentConnector2">
            <a:avLst/>
          </a:prstGeom>
          <a:noFill/>
          <a:ln w="9525" cap="flat" cmpd="sng">
            <a:solidFill>
              <a:schemeClr val="dk1"/>
            </a:solidFill>
            <a:prstDash val="solid"/>
            <a:round/>
            <a:headEnd type="none" w="med" len="med"/>
            <a:tailEnd type="diamond" w="med" len="med"/>
          </a:ln>
        </p:spPr>
      </p:cxnSp>
      <p:cxnSp>
        <p:nvCxnSpPr>
          <p:cNvPr id="19" name="Google Shape;385;p27">
            <a:extLst>
              <a:ext uri="{FF2B5EF4-FFF2-40B4-BE49-F238E27FC236}">
                <a16:creationId xmlns:a16="http://schemas.microsoft.com/office/drawing/2014/main" id="{D3F7F98B-ED91-4326-AD96-AEBD57E9FF68}"/>
              </a:ext>
            </a:extLst>
          </p:cNvPr>
          <p:cNvCxnSpPr>
            <a:cxnSpLocks/>
            <a:endCxn id="21" idx="0"/>
          </p:cNvCxnSpPr>
          <p:nvPr/>
        </p:nvCxnSpPr>
        <p:spPr>
          <a:xfrm>
            <a:off x="6228378" y="2410438"/>
            <a:ext cx="2818494" cy="765484"/>
          </a:xfrm>
          <a:prstGeom prst="bentConnector2">
            <a:avLst/>
          </a:prstGeom>
          <a:noFill/>
          <a:ln w="9525" cap="flat" cmpd="sng">
            <a:solidFill>
              <a:schemeClr val="dk1"/>
            </a:solidFill>
            <a:prstDash val="solid"/>
            <a:round/>
            <a:headEnd type="none" w="med" len="med"/>
            <a:tailEnd type="diamond" w="med" len="med"/>
          </a:ln>
        </p:spPr>
      </p:cxnSp>
      <p:sp>
        <p:nvSpPr>
          <p:cNvPr id="20" name="CuadroTexto 19">
            <a:extLst>
              <a:ext uri="{FF2B5EF4-FFF2-40B4-BE49-F238E27FC236}">
                <a16:creationId xmlns:a16="http://schemas.microsoft.com/office/drawing/2014/main" id="{B52DD42C-5746-45C5-94DF-8209A2485ED9}"/>
              </a:ext>
            </a:extLst>
          </p:cNvPr>
          <p:cNvSpPr txBox="1"/>
          <p:nvPr/>
        </p:nvSpPr>
        <p:spPr>
          <a:xfrm>
            <a:off x="1605033" y="3175922"/>
            <a:ext cx="3215535" cy="307777"/>
          </a:xfrm>
          <a:prstGeom prst="rect">
            <a:avLst/>
          </a:prstGeom>
          <a:noFill/>
        </p:spPr>
        <p:txBody>
          <a:bodyPr wrap="square" rtlCol="0">
            <a:spAutoFit/>
          </a:bodyPr>
          <a:lstStyle/>
          <a:p>
            <a:pPr algn="ctr"/>
            <a:r>
              <a:rPr lang="es-CO" sz="1400" dirty="0">
                <a:latin typeface="Bell MT" panose="02020503060305020303" pitchFamily="18" charset="0"/>
                <a:cs typeface="Times New Roman" panose="02020603050405020304" pitchFamily="18" charset="0"/>
              </a:rPr>
              <a:t>Representación de una salida general</a:t>
            </a:r>
          </a:p>
        </p:txBody>
      </p:sp>
      <p:sp>
        <p:nvSpPr>
          <p:cNvPr id="21" name="CuadroTexto 20">
            <a:extLst>
              <a:ext uri="{FF2B5EF4-FFF2-40B4-BE49-F238E27FC236}">
                <a16:creationId xmlns:a16="http://schemas.microsoft.com/office/drawing/2014/main" id="{47F2592C-2A34-4AC1-8960-08C90F91595B}"/>
              </a:ext>
            </a:extLst>
          </p:cNvPr>
          <p:cNvSpPr txBox="1"/>
          <p:nvPr/>
        </p:nvSpPr>
        <p:spPr>
          <a:xfrm>
            <a:off x="7369497" y="3175922"/>
            <a:ext cx="3354749" cy="307777"/>
          </a:xfrm>
          <a:prstGeom prst="rect">
            <a:avLst/>
          </a:prstGeom>
          <a:noFill/>
        </p:spPr>
        <p:txBody>
          <a:bodyPr wrap="square" rtlCol="0">
            <a:spAutoFit/>
          </a:bodyPr>
          <a:lstStyle/>
          <a:p>
            <a:pPr algn="ctr"/>
            <a:r>
              <a:rPr lang="es-CO" sz="1400" dirty="0">
                <a:latin typeface="Bell MT" panose="02020503060305020303" pitchFamily="18" charset="0"/>
                <a:cs typeface="Times New Roman" panose="02020603050405020304" pitchFamily="18" charset="0"/>
              </a:rPr>
              <a:t>Representación de una salida especifica</a:t>
            </a:r>
          </a:p>
        </p:txBody>
      </p:sp>
      <p:cxnSp>
        <p:nvCxnSpPr>
          <p:cNvPr id="34" name="Conector recto 33">
            <a:extLst>
              <a:ext uri="{FF2B5EF4-FFF2-40B4-BE49-F238E27FC236}">
                <a16:creationId xmlns:a16="http://schemas.microsoft.com/office/drawing/2014/main" id="{A5B6F35B-C5AA-4402-8264-1BC6253D5F1D}"/>
              </a:ext>
            </a:extLst>
          </p:cNvPr>
          <p:cNvCxnSpPr>
            <a:cxnSpLocks/>
          </p:cNvCxnSpPr>
          <p:nvPr/>
        </p:nvCxnSpPr>
        <p:spPr>
          <a:xfrm>
            <a:off x="6096000" y="1976862"/>
            <a:ext cx="0" cy="363071"/>
          </a:xfrm>
          <a:prstGeom prst="line">
            <a:avLst/>
          </a:prstGeom>
          <a:noFill/>
          <a:ln w="9525" cap="flat" cmpd="sng">
            <a:solidFill>
              <a:schemeClr val="dk1"/>
            </a:solidFill>
            <a:prstDash val="solid"/>
            <a:round/>
            <a:headEnd type="none" w="med" len="med"/>
            <a:tailEnd type="diamond" w="med" len="med"/>
          </a:ln>
        </p:spPr>
      </p:cxnSp>
      <p:pic>
        <p:nvPicPr>
          <p:cNvPr id="4" name="Imagen 3">
            <a:extLst>
              <a:ext uri="{FF2B5EF4-FFF2-40B4-BE49-F238E27FC236}">
                <a16:creationId xmlns:a16="http://schemas.microsoft.com/office/drawing/2014/main" id="{296B19DA-D549-4713-A835-56C65B4A408A}"/>
              </a:ext>
            </a:extLst>
          </p:cNvPr>
          <p:cNvPicPr>
            <a:picLocks noChangeAspect="1"/>
          </p:cNvPicPr>
          <p:nvPr/>
        </p:nvPicPr>
        <p:blipFill>
          <a:blip r:embed="rId3"/>
          <a:stretch>
            <a:fillRect/>
          </a:stretch>
        </p:blipFill>
        <p:spPr>
          <a:xfrm>
            <a:off x="410081" y="3549778"/>
            <a:ext cx="5450499" cy="2768892"/>
          </a:xfrm>
          <a:prstGeom prst="rect">
            <a:avLst/>
          </a:prstGeom>
        </p:spPr>
      </p:pic>
      <p:pic>
        <p:nvPicPr>
          <p:cNvPr id="5" name="Imagen 4">
            <a:extLst>
              <a:ext uri="{FF2B5EF4-FFF2-40B4-BE49-F238E27FC236}">
                <a16:creationId xmlns:a16="http://schemas.microsoft.com/office/drawing/2014/main" id="{CD5DF5E6-CAC7-4F97-9221-4EB1C25D4C46}"/>
              </a:ext>
            </a:extLst>
          </p:cNvPr>
          <p:cNvPicPr>
            <a:picLocks noChangeAspect="1"/>
          </p:cNvPicPr>
          <p:nvPr/>
        </p:nvPicPr>
        <p:blipFill>
          <a:blip r:embed="rId4"/>
          <a:stretch>
            <a:fillRect/>
          </a:stretch>
        </p:blipFill>
        <p:spPr>
          <a:xfrm>
            <a:off x="6331421" y="3549778"/>
            <a:ext cx="5491395" cy="2768892"/>
          </a:xfrm>
          <a:prstGeom prst="rect">
            <a:avLst/>
          </a:prstGeom>
        </p:spPr>
      </p:pic>
    </p:spTree>
    <p:extLst>
      <p:ext uri="{BB962C8B-B14F-4D97-AF65-F5344CB8AC3E}">
        <p14:creationId xmlns:p14="http://schemas.microsoft.com/office/powerpoint/2010/main" val="1344966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5ACE5970-0F55-4E6E-9D4A-4F39634F3423}"/>
              </a:ext>
            </a:extLst>
          </p:cNvPr>
          <p:cNvSpPr txBox="1">
            <a:spLocks noGrp="1"/>
          </p:cNvSpPr>
          <p:nvPr>
            <p:ph type="title"/>
          </p:nvPr>
        </p:nvSpPr>
        <p:spPr>
          <a:xfrm>
            <a:off x="724610" y="-200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Función de área | Resultados de SRCV3</a:t>
            </a:r>
          </a:p>
        </p:txBody>
      </p:sp>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9918D49D-B9A1-4D14-B06B-68CCE7BB97B0}"/>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24" name="CuadroTexto 23">
            <a:extLst>
              <a:ext uri="{FF2B5EF4-FFF2-40B4-BE49-F238E27FC236}">
                <a16:creationId xmlns:a16="http://schemas.microsoft.com/office/drawing/2014/main" id="{CAC5B3A8-4C63-4B19-A840-360B6A2A7DFE}"/>
              </a:ext>
            </a:extLst>
          </p:cNvPr>
          <p:cNvSpPr txBox="1"/>
          <p:nvPr/>
        </p:nvSpPr>
        <p:spPr>
          <a:xfrm>
            <a:off x="703178" y="1798083"/>
            <a:ext cx="1055846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Como resultado, se generarán dos tablas: una con información general y otra con detalles más específicos sobre el proceso de cálculo.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Los resultados se presentarán en píxeles, y la correlación entre los campos se establecerá por imagen.</a:t>
            </a:r>
            <a:endParaRPr kumimoji="0" lang="es-CO"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28" name="Google Shape;384;p27">
            <a:extLst>
              <a:ext uri="{FF2B5EF4-FFF2-40B4-BE49-F238E27FC236}">
                <a16:creationId xmlns:a16="http://schemas.microsoft.com/office/drawing/2014/main" id="{98BEE8A0-A9CA-4FC2-90E9-D251A84477CD}"/>
              </a:ext>
            </a:extLst>
          </p:cNvPr>
          <p:cNvCxnSpPr>
            <a:cxnSpLocks/>
            <a:endCxn id="6" idx="0"/>
          </p:cNvCxnSpPr>
          <p:nvPr/>
        </p:nvCxnSpPr>
        <p:spPr>
          <a:xfrm rot="10800000" flipV="1">
            <a:off x="2951459" y="2536085"/>
            <a:ext cx="3163446" cy="508114"/>
          </a:xfrm>
          <a:prstGeom prst="bentConnector2">
            <a:avLst/>
          </a:prstGeom>
          <a:noFill/>
          <a:ln w="9525" cap="flat" cmpd="sng">
            <a:solidFill>
              <a:schemeClr val="dk1"/>
            </a:solidFill>
            <a:prstDash val="solid"/>
            <a:round/>
            <a:headEnd type="none" w="med" len="med"/>
            <a:tailEnd type="diamond" w="med" len="med"/>
          </a:ln>
        </p:spPr>
      </p:cxnSp>
      <p:cxnSp>
        <p:nvCxnSpPr>
          <p:cNvPr id="29" name="Google Shape;385;p27">
            <a:extLst>
              <a:ext uri="{FF2B5EF4-FFF2-40B4-BE49-F238E27FC236}">
                <a16:creationId xmlns:a16="http://schemas.microsoft.com/office/drawing/2014/main" id="{B18ECC38-C35D-454B-9536-1106FFAFFCC3}"/>
              </a:ext>
            </a:extLst>
          </p:cNvPr>
          <p:cNvCxnSpPr>
            <a:cxnSpLocks/>
            <a:endCxn id="7" idx="0"/>
          </p:cNvCxnSpPr>
          <p:nvPr/>
        </p:nvCxnSpPr>
        <p:spPr>
          <a:xfrm>
            <a:off x="6096000" y="2542147"/>
            <a:ext cx="3150722" cy="519695"/>
          </a:xfrm>
          <a:prstGeom prst="bentConnector2">
            <a:avLst/>
          </a:prstGeom>
          <a:noFill/>
          <a:ln w="9525" cap="flat" cmpd="sng">
            <a:solidFill>
              <a:schemeClr val="dk1"/>
            </a:solidFill>
            <a:prstDash val="solid"/>
            <a:round/>
            <a:headEnd type="none" w="med" len="med"/>
            <a:tailEnd type="diamond" w="med" len="med"/>
          </a:ln>
        </p:spPr>
      </p:cxnSp>
      <p:pic>
        <p:nvPicPr>
          <p:cNvPr id="6" name="Imagen 5">
            <a:extLst>
              <a:ext uri="{FF2B5EF4-FFF2-40B4-BE49-F238E27FC236}">
                <a16:creationId xmlns:a16="http://schemas.microsoft.com/office/drawing/2014/main" id="{4E9C8A42-6F3A-40B3-AE98-FF20903E97EB}"/>
              </a:ext>
            </a:extLst>
          </p:cNvPr>
          <p:cNvPicPr>
            <a:picLocks noChangeAspect="1"/>
          </p:cNvPicPr>
          <p:nvPr/>
        </p:nvPicPr>
        <p:blipFill>
          <a:blip r:embed="rId3"/>
          <a:stretch>
            <a:fillRect/>
          </a:stretch>
        </p:blipFill>
        <p:spPr>
          <a:xfrm>
            <a:off x="936537" y="3044199"/>
            <a:ext cx="4029843" cy="2258350"/>
          </a:xfrm>
          <a:prstGeom prst="rect">
            <a:avLst/>
          </a:prstGeom>
        </p:spPr>
      </p:pic>
      <p:pic>
        <p:nvPicPr>
          <p:cNvPr id="7" name="Imagen 6">
            <a:extLst>
              <a:ext uri="{FF2B5EF4-FFF2-40B4-BE49-F238E27FC236}">
                <a16:creationId xmlns:a16="http://schemas.microsoft.com/office/drawing/2014/main" id="{4C0896A2-467F-4BC5-8767-BF03B3E8CC1F}"/>
              </a:ext>
            </a:extLst>
          </p:cNvPr>
          <p:cNvPicPr>
            <a:picLocks noChangeAspect="1"/>
          </p:cNvPicPr>
          <p:nvPr/>
        </p:nvPicPr>
        <p:blipFill>
          <a:blip r:embed="rId4"/>
          <a:stretch>
            <a:fillRect/>
          </a:stretch>
        </p:blipFill>
        <p:spPr>
          <a:xfrm>
            <a:off x="7231801" y="3061842"/>
            <a:ext cx="4029842" cy="2258349"/>
          </a:xfrm>
          <a:prstGeom prst="rect">
            <a:avLst/>
          </a:prstGeom>
        </p:spPr>
      </p:pic>
      <p:sp>
        <p:nvSpPr>
          <p:cNvPr id="9" name="Rectángulo 8">
            <a:extLst>
              <a:ext uri="{FF2B5EF4-FFF2-40B4-BE49-F238E27FC236}">
                <a16:creationId xmlns:a16="http://schemas.microsoft.com/office/drawing/2014/main" id="{5D1EF830-D56F-4116-94B0-7EE235BC81B2}"/>
              </a:ext>
            </a:extLst>
          </p:cNvPr>
          <p:cNvSpPr/>
          <p:nvPr/>
        </p:nvSpPr>
        <p:spPr>
          <a:xfrm>
            <a:off x="10580965" y="4698452"/>
            <a:ext cx="680678" cy="150669"/>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ctángulo 29">
            <a:extLst>
              <a:ext uri="{FF2B5EF4-FFF2-40B4-BE49-F238E27FC236}">
                <a16:creationId xmlns:a16="http://schemas.microsoft.com/office/drawing/2014/main" id="{0DD476CF-9EFC-4163-8B21-9AF1567ABE76}"/>
              </a:ext>
            </a:extLst>
          </p:cNvPr>
          <p:cNvSpPr/>
          <p:nvPr/>
        </p:nvSpPr>
        <p:spPr>
          <a:xfrm>
            <a:off x="10580965" y="4253110"/>
            <a:ext cx="680678" cy="150669"/>
          </a:xfrm>
          <a:prstGeom prst="rect">
            <a:avLst/>
          </a:prstGeom>
          <a:no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Google Shape;810;p40">
            <a:extLst>
              <a:ext uri="{FF2B5EF4-FFF2-40B4-BE49-F238E27FC236}">
                <a16:creationId xmlns:a16="http://schemas.microsoft.com/office/drawing/2014/main" id="{40F85E59-1169-4B2E-BDF7-9044BFFCB1BA}"/>
              </a:ext>
            </a:extLst>
          </p:cNvPr>
          <p:cNvSpPr txBox="1"/>
          <p:nvPr/>
        </p:nvSpPr>
        <p:spPr>
          <a:xfrm>
            <a:off x="4502653" y="920328"/>
            <a:ext cx="3186684" cy="521100"/>
          </a:xfrm>
          <a:prstGeom prst="rect">
            <a:avLst/>
          </a:prstGeom>
          <a:noFill/>
          <a:ln>
            <a:noFill/>
          </a:ln>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Bahnschrift Light" panose="020B0502040204020203" pitchFamily="34" charset="0"/>
                <a:ea typeface="Noto Serif Ethiopic"/>
                <a:cs typeface="Noto Serif Ethiopic"/>
                <a:sym typeface="Noto Serif Ethiopic"/>
              </a:rPr>
              <a:t>FUNCIÓN DE ÁREA</a:t>
            </a:r>
          </a:p>
        </p:txBody>
      </p:sp>
      <p:cxnSp>
        <p:nvCxnSpPr>
          <p:cNvPr id="26" name="Google Shape;814;p40">
            <a:extLst>
              <a:ext uri="{FF2B5EF4-FFF2-40B4-BE49-F238E27FC236}">
                <a16:creationId xmlns:a16="http://schemas.microsoft.com/office/drawing/2014/main" id="{72B8ED42-3D65-4951-B1FD-3B3C29DAB39C}"/>
              </a:ext>
            </a:extLst>
          </p:cNvPr>
          <p:cNvCxnSpPr>
            <a:cxnSpLocks/>
          </p:cNvCxnSpPr>
          <p:nvPr/>
        </p:nvCxnSpPr>
        <p:spPr>
          <a:xfrm>
            <a:off x="6095995" y="1471110"/>
            <a:ext cx="3" cy="297291"/>
          </a:xfrm>
          <a:prstGeom prst="straightConnector1">
            <a:avLst/>
          </a:prstGeom>
          <a:noFill/>
          <a:ln w="9525" cap="flat" cmpd="sng">
            <a:solidFill>
              <a:schemeClr val="dk1"/>
            </a:solidFill>
            <a:prstDash val="solid"/>
            <a:round/>
            <a:headEnd type="none" w="med" len="med"/>
            <a:tailEnd type="diamond" w="med" len="med"/>
          </a:ln>
        </p:spPr>
      </p:cxnSp>
      <p:sp>
        <p:nvSpPr>
          <p:cNvPr id="4" name="Rectángulo 3">
            <a:extLst>
              <a:ext uri="{FF2B5EF4-FFF2-40B4-BE49-F238E27FC236}">
                <a16:creationId xmlns:a16="http://schemas.microsoft.com/office/drawing/2014/main" id="{7198B53B-CB2F-4716-9397-5CFA7500EB29}"/>
              </a:ext>
            </a:extLst>
          </p:cNvPr>
          <p:cNvSpPr/>
          <p:nvPr/>
        </p:nvSpPr>
        <p:spPr>
          <a:xfrm>
            <a:off x="6934066" y="5604254"/>
            <a:ext cx="1334956"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 caso de existir más de una predicción para una clase, se presentará el área individual correspondiente a cada predicción.</a:t>
            </a:r>
          </a:p>
        </p:txBody>
      </p:sp>
      <p:sp>
        <p:nvSpPr>
          <p:cNvPr id="5" name="Rectángulo 4">
            <a:extLst>
              <a:ext uri="{FF2B5EF4-FFF2-40B4-BE49-F238E27FC236}">
                <a16:creationId xmlns:a16="http://schemas.microsoft.com/office/drawing/2014/main" id="{9D5D5915-FA82-4B0E-846E-89CD52BE2B70}"/>
              </a:ext>
            </a:extLst>
          </p:cNvPr>
          <p:cNvSpPr/>
          <p:nvPr/>
        </p:nvSpPr>
        <p:spPr>
          <a:xfrm>
            <a:off x="8613890" y="5624753"/>
            <a:ext cx="1526249" cy="106182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 caso de detectarse un vehículo en la misma imagen, se sumarán las áreas individuales de rayón o abolladura y restarán respecto al área total del vehículo.</a:t>
            </a:r>
          </a:p>
        </p:txBody>
      </p:sp>
      <p:sp>
        <p:nvSpPr>
          <p:cNvPr id="11" name="Rectángulo 10">
            <a:extLst>
              <a:ext uri="{FF2B5EF4-FFF2-40B4-BE49-F238E27FC236}">
                <a16:creationId xmlns:a16="http://schemas.microsoft.com/office/drawing/2014/main" id="{A0EC7043-EF9F-4A5C-BACD-DFD62F21B597}"/>
              </a:ext>
            </a:extLst>
          </p:cNvPr>
          <p:cNvSpPr/>
          <p:nvPr/>
        </p:nvSpPr>
        <p:spPr>
          <a:xfrm>
            <a:off x="10485008" y="5604254"/>
            <a:ext cx="1334956"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 no hay predicción de vehículo, el área afectada pasara a ser solo la suma de las áreas de la clases rayón o abolladura. </a:t>
            </a:r>
          </a:p>
        </p:txBody>
      </p:sp>
      <p:sp>
        <p:nvSpPr>
          <p:cNvPr id="12" name="Rectángulo 11">
            <a:extLst>
              <a:ext uri="{FF2B5EF4-FFF2-40B4-BE49-F238E27FC236}">
                <a16:creationId xmlns:a16="http://schemas.microsoft.com/office/drawing/2014/main" id="{4C1F6E96-D297-4676-B48E-65299A60B33C}"/>
              </a:ext>
            </a:extLst>
          </p:cNvPr>
          <p:cNvSpPr/>
          <p:nvPr/>
        </p:nvSpPr>
        <p:spPr>
          <a:xfrm>
            <a:off x="5355736" y="5604254"/>
            <a:ext cx="1122737" cy="7848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Cuando no hay predicciones, los campos de área toman el valor de cero.</a:t>
            </a:r>
          </a:p>
        </p:txBody>
      </p:sp>
      <p:cxnSp>
        <p:nvCxnSpPr>
          <p:cNvPr id="32" name="Conector recto 31">
            <a:extLst>
              <a:ext uri="{FF2B5EF4-FFF2-40B4-BE49-F238E27FC236}">
                <a16:creationId xmlns:a16="http://schemas.microsoft.com/office/drawing/2014/main" id="{D457E034-E077-437E-AED1-62DD46096017}"/>
              </a:ext>
            </a:extLst>
          </p:cNvPr>
          <p:cNvCxnSpPr>
            <a:cxnSpLocks/>
          </p:cNvCxnSpPr>
          <p:nvPr/>
        </p:nvCxnSpPr>
        <p:spPr>
          <a:xfrm>
            <a:off x="6114905" y="2294760"/>
            <a:ext cx="0" cy="241325"/>
          </a:xfrm>
          <a:prstGeom prst="line">
            <a:avLst/>
          </a:prstGeom>
          <a:noFill/>
          <a:ln w="9525" cap="flat" cmpd="sng">
            <a:solidFill>
              <a:schemeClr val="dk1"/>
            </a:solidFill>
            <a:prstDash val="solid"/>
            <a:round/>
            <a:headEnd type="none" w="med" len="med"/>
            <a:tailEnd type="diamond" w="med" len="med"/>
          </a:ln>
        </p:spPr>
      </p:cxnSp>
      <p:pic>
        <p:nvPicPr>
          <p:cNvPr id="33" name="Picture 2" descr=" ">
            <a:extLst>
              <a:ext uri="{FF2B5EF4-FFF2-40B4-BE49-F238E27FC236}">
                <a16:creationId xmlns:a16="http://schemas.microsoft.com/office/drawing/2014/main" id="{62498CB9-5CB8-44C1-9391-BD3BC3EC25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4153" y="5624752"/>
            <a:ext cx="229913" cy="22991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utton - Free arrows icons">
            <a:extLst>
              <a:ext uri="{FF2B5EF4-FFF2-40B4-BE49-F238E27FC236}">
                <a16:creationId xmlns:a16="http://schemas.microsoft.com/office/drawing/2014/main" id="{4110C5AD-F9F1-482B-A07C-DDE6512BFD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7141" y="5624752"/>
            <a:ext cx="250411" cy="2504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ircle - Free arrows icons">
            <a:extLst>
              <a:ext uri="{FF2B5EF4-FFF2-40B4-BE49-F238E27FC236}">
                <a16:creationId xmlns:a16="http://schemas.microsoft.com/office/drawing/2014/main" id="{11EC8305-BF1B-4662-A3B2-048AB1D5AB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14098" y="5614502"/>
            <a:ext cx="270909" cy="27090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 ">
            <a:extLst>
              <a:ext uri="{FF2B5EF4-FFF2-40B4-BE49-F238E27FC236}">
                <a16:creationId xmlns:a16="http://schemas.microsoft.com/office/drawing/2014/main" id="{A635AEB5-0986-4C11-9786-370FEDA91F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9301" y="5627586"/>
            <a:ext cx="229913" cy="229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007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5ACE5970-0F55-4E6E-9D4A-4F39634F3423}"/>
              </a:ext>
            </a:extLst>
          </p:cNvPr>
          <p:cNvSpPr txBox="1">
            <a:spLocks noGrp="1"/>
          </p:cNvSpPr>
          <p:nvPr>
            <p:ph type="title"/>
          </p:nvPr>
        </p:nvSpPr>
        <p:spPr>
          <a:xfrm>
            <a:off x="835672" y="49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Función de área | Resultados de SRCV4</a:t>
            </a:r>
          </a:p>
        </p:txBody>
      </p:sp>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9918D49D-B9A1-4D14-B06B-68CCE7BB97B0}"/>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cxnSp>
        <p:nvCxnSpPr>
          <p:cNvPr id="28" name="Google Shape;384;p27">
            <a:extLst>
              <a:ext uri="{FF2B5EF4-FFF2-40B4-BE49-F238E27FC236}">
                <a16:creationId xmlns:a16="http://schemas.microsoft.com/office/drawing/2014/main" id="{98BEE8A0-A9CA-4FC2-90E9-D251A84477CD}"/>
              </a:ext>
            </a:extLst>
          </p:cNvPr>
          <p:cNvCxnSpPr>
            <a:cxnSpLocks/>
          </p:cNvCxnSpPr>
          <p:nvPr/>
        </p:nvCxnSpPr>
        <p:spPr>
          <a:xfrm rot="10800000" flipV="1">
            <a:off x="3276600" y="1690687"/>
            <a:ext cx="2816872" cy="391483"/>
          </a:xfrm>
          <a:prstGeom prst="bentConnector3">
            <a:avLst>
              <a:gd name="adj1" fmla="val 100045"/>
            </a:avLst>
          </a:prstGeom>
          <a:noFill/>
          <a:ln w="9525" cap="flat" cmpd="sng">
            <a:solidFill>
              <a:schemeClr val="dk1"/>
            </a:solidFill>
            <a:prstDash val="solid"/>
            <a:round/>
            <a:headEnd type="none" w="med" len="med"/>
            <a:tailEnd type="diamond" w="med" len="med"/>
          </a:ln>
        </p:spPr>
      </p:cxnSp>
      <p:cxnSp>
        <p:nvCxnSpPr>
          <p:cNvPr id="29" name="Google Shape;385;p27">
            <a:extLst>
              <a:ext uri="{FF2B5EF4-FFF2-40B4-BE49-F238E27FC236}">
                <a16:creationId xmlns:a16="http://schemas.microsoft.com/office/drawing/2014/main" id="{B18ECC38-C35D-454B-9536-1106FFAFFCC3}"/>
              </a:ext>
            </a:extLst>
          </p:cNvPr>
          <p:cNvCxnSpPr>
            <a:cxnSpLocks/>
          </p:cNvCxnSpPr>
          <p:nvPr/>
        </p:nvCxnSpPr>
        <p:spPr>
          <a:xfrm>
            <a:off x="6074567" y="1696750"/>
            <a:ext cx="2902609" cy="385421"/>
          </a:xfrm>
          <a:prstGeom prst="bentConnector3">
            <a:avLst>
              <a:gd name="adj1" fmla="val 99879"/>
            </a:avLst>
          </a:prstGeom>
          <a:noFill/>
          <a:ln w="9525" cap="flat" cmpd="sng">
            <a:solidFill>
              <a:schemeClr val="dk1"/>
            </a:solidFill>
            <a:prstDash val="solid"/>
            <a:round/>
            <a:headEnd type="none" w="med" len="med"/>
            <a:tailEnd type="diamond" w="med" len="med"/>
          </a:ln>
        </p:spPr>
      </p:cxnSp>
      <p:sp>
        <p:nvSpPr>
          <p:cNvPr id="25" name="Google Shape;810;p40">
            <a:extLst>
              <a:ext uri="{FF2B5EF4-FFF2-40B4-BE49-F238E27FC236}">
                <a16:creationId xmlns:a16="http://schemas.microsoft.com/office/drawing/2014/main" id="{40F85E59-1169-4B2E-BDF7-9044BFFCB1BA}"/>
              </a:ext>
            </a:extLst>
          </p:cNvPr>
          <p:cNvSpPr txBox="1"/>
          <p:nvPr/>
        </p:nvSpPr>
        <p:spPr>
          <a:xfrm>
            <a:off x="4502653" y="920328"/>
            <a:ext cx="3186684" cy="521100"/>
          </a:xfrm>
          <a:prstGeom prst="rect">
            <a:avLst/>
          </a:prstGeom>
          <a:noFill/>
          <a:ln>
            <a:noFill/>
          </a:ln>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black"/>
                </a:solidFill>
                <a:effectLst/>
                <a:uLnTx/>
                <a:uFillTx/>
                <a:latin typeface="Bahnschrift Light" panose="020B0502040204020203" pitchFamily="34" charset="0"/>
                <a:ea typeface="Noto Serif Ethiopic"/>
                <a:cs typeface="Noto Serif Ethiopic"/>
                <a:sym typeface="Noto Serif Ethiopic"/>
              </a:rPr>
              <a:t>FUNCIÓN DE ÁREA</a:t>
            </a:r>
          </a:p>
        </p:txBody>
      </p:sp>
      <p:sp>
        <p:nvSpPr>
          <p:cNvPr id="4" name="Rectángulo 3">
            <a:extLst>
              <a:ext uri="{FF2B5EF4-FFF2-40B4-BE49-F238E27FC236}">
                <a16:creationId xmlns:a16="http://schemas.microsoft.com/office/drawing/2014/main" id="{7198B53B-CB2F-4716-9397-5CFA7500EB29}"/>
              </a:ext>
            </a:extLst>
          </p:cNvPr>
          <p:cNvSpPr/>
          <p:nvPr/>
        </p:nvSpPr>
        <p:spPr>
          <a:xfrm>
            <a:off x="6934066" y="5604254"/>
            <a:ext cx="1334956"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 caso de existir más de una predicción para una clase, se presentará el área individual correspondiente a cada predicción.</a:t>
            </a:r>
          </a:p>
        </p:txBody>
      </p:sp>
      <p:sp>
        <p:nvSpPr>
          <p:cNvPr id="5" name="Rectángulo 4">
            <a:extLst>
              <a:ext uri="{FF2B5EF4-FFF2-40B4-BE49-F238E27FC236}">
                <a16:creationId xmlns:a16="http://schemas.microsoft.com/office/drawing/2014/main" id="{9D5D5915-FA82-4B0E-846E-89CD52BE2B70}"/>
              </a:ext>
            </a:extLst>
          </p:cNvPr>
          <p:cNvSpPr/>
          <p:nvPr/>
        </p:nvSpPr>
        <p:spPr>
          <a:xfrm>
            <a:off x="8613890" y="5624753"/>
            <a:ext cx="1526249" cy="106182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 caso de detectarse un vehículo en la misma imagen, se sumarán las áreas individuales de rayón o abolladura y restarán respecto al área total del vehículo.</a:t>
            </a:r>
          </a:p>
        </p:txBody>
      </p:sp>
      <p:sp>
        <p:nvSpPr>
          <p:cNvPr id="11" name="Rectángulo 10">
            <a:extLst>
              <a:ext uri="{FF2B5EF4-FFF2-40B4-BE49-F238E27FC236}">
                <a16:creationId xmlns:a16="http://schemas.microsoft.com/office/drawing/2014/main" id="{A0EC7043-EF9F-4A5C-BACD-DFD62F21B597}"/>
              </a:ext>
            </a:extLst>
          </p:cNvPr>
          <p:cNvSpPr/>
          <p:nvPr/>
        </p:nvSpPr>
        <p:spPr>
          <a:xfrm>
            <a:off x="10485008" y="5604254"/>
            <a:ext cx="1334956"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 no hay predicción de vehículo, el área afectada pasara a ser solo la suma de las áreas de la clases rayón o abolladura. </a:t>
            </a:r>
          </a:p>
        </p:txBody>
      </p:sp>
      <p:sp>
        <p:nvSpPr>
          <p:cNvPr id="12" name="Rectángulo 11">
            <a:extLst>
              <a:ext uri="{FF2B5EF4-FFF2-40B4-BE49-F238E27FC236}">
                <a16:creationId xmlns:a16="http://schemas.microsoft.com/office/drawing/2014/main" id="{4C1F6E96-D297-4676-B48E-65299A60B33C}"/>
              </a:ext>
            </a:extLst>
          </p:cNvPr>
          <p:cNvSpPr/>
          <p:nvPr/>
        </p:nvSpPr>
        <p:spPr>
          <a:xfrm>
            <a:off x="5355736" y="5604254"/>
            <a:ext cx="1122737" cy="7848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9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Cuando no hay predicciones, los campos de área toman el valor de cero.</a:t>
            </a:r>
          </a:p>
        </p:txBody>
      </p:sp>
      <p:cxnSp>
        <p:nvCxnSpPr>
          <p:cNvPr id="32" name="Conector recto 31">
            <a:extLst>
              <a:ext uri="{FF2B5EF4-FFF2-40B4-BE49-F238E27FC236}">
                <a16:creationId xmlns:a16="http://schemas.microsoft.com/office/drawing/2014/main" id="{D457E034-E077-437E-AED1-62DD46096017}"/>
              </a:ext>
            </a:extLst>
          </p:cNvPr>
          <p:cNvCxnSpPr>
            <a:cxnSpLocks/>
          </p:cNvCxnSpPr>
          <p:nvPr/>
        </p:nvCxnSpPr>
        <p:spPr>
          <a:xfrm>
            <a:off x="6093472" y="1449363"/>
            <a:ext cx="0" cy="241325"/>
          </a:xfrm>
          <a:prstGeom prst="line">
            <a:avLst/>
          </a:prstGeom>
          <a:noFill/>
          <a:ln w="9525" cap="flat" cmpd="sng">
            <a:solidFill>
              <a:schemeClr val="dk1"/>
            </a:solidFill>
            <a:prstDash val="solid"/>
            <a:round/>
            <a:headEnd type="none" w="med" len="med"/>
            <a:tailEnd type="diamond" w="med" len="med"/>
          </a:ln>
        </p:spPr>
      </p:cxnSp>
      <p:pic>
        <p:nvPicPr>
          <p:cNvPr id="33" name="Picture 2" descr=" ">
            <a:extLst>
              <a:ext uri="{FF2B5EF4-FFF2-40B4-BE49-F238E27FC236}">
                <a16:creationId xmlns:a16="http://schemas.microsoft.com/office/drawing/2014/main" id="{62498CB9-5CB8-44C1-9391-BD3BC3EC2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4153" y="5624752"/>
            <a:ext cx="229913" cy="22991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utton - Free arrows icons">
            <a:extLst>
              <a:ext uri="{FF2B5EF4-FFF2-40B4-BE49-F238E27FC236}">
                <a16:creationId xmlns:a16="http://schemas.microsoft.com/office/drawing/2014/main" id="{4110C5AD-F9F1-482B-A07C-DDE6512BF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7141" y="5624752"/>
            <a:ext cx="250411" cy="2504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ircle - Free arrows icons">
            <a:extLst>
              <a:ext uri="{FF2B5EF4-FFF2-40B4-BE49-F238E27FC236}">
                <a16:creationId xmlns:a16="http://schemas.microsoft.com/office/drawing/2014/main" id="{11EC8305-BF1B-4662-A3B2-048AB1D5AB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4098" y="5614502"/>
            <a:ext cx="270909" cy="27090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 ">
            <a:extLst>
              <a:ext uri="{FF2B5EF4-FFF2-40B4-BE49-F238E27FC236}">
                <a16:creationId xmlns:a16="http://schemas.microsoft.com/office/drawing/2014/main" id="{A635AEB5-0986-4C11-9786-370FEDA91F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301" y="5627586"/>
            <a:ext cx="229913" cy="22991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D9B6C5EA-E7B1-49B8-BC7F-A01DE6BA92CF}"/>
              </a:ext>
            </a:extLst>
          </p:cNvPr>
          <p:cNvPicPr>
            <a:picLocks noChangeAspect="1"/>
          </p:cNvPicPr>
          <p:nvPr/>
        </p:nvPicPr>
        <p:blipFill>
          <a:blip r:embed="rId6"/>
          <a:stretch>
            <a:fillRect/>
          </a:stretch>
        </p:blipFill>
        <p:spPr>
          <a:xfrm>
            <a:off x="937498" y="2187462"/>
            <a:ext cx="4418238" cy="2325388"/>
          </a:xfrm>
          <a:prstGeom prst="rect">
            <a:avLst/>
          </a:prstGeom>
        </p:spPr>
      </p:pic>
      <p:pic>
        <p:nvPicPr>
          <p:cNvPr id="13" name="Imagen 12">
            <a:extLst>
              <a:ext uri="{FF2B5EF4-FFF2-40B4-BE49-F238E27FC236}">
                <a16:creationId xmlns:a16="http://schemas.microsoft.com/office/drawing/2014/main" id="{76A249BF-146A-4835-8688-3F99DA58141E}"/>
              </a:ext>
            </a:extLst>
          </p:cNvPr>
          <p:cNvPicPr>
            <a:picLocks noChangeAspect="1"/>
          </p:cNvPicPr>
          <p:nvPr/>
        </p:nvPicPr>
        <p:blipFill>
          <a:blip r:embed="rId7"/>
          <a:stretch>
            <a:fillRect/>
          </a:stretch>
        </p:blipFill>
        <p:spPr>
          <a:xfrm>
            <a:off x="6478473" y="2187462"/>
            <a:ext cx="4997406" cy="2660956"/>
          </a:xfrm>
          <a:prstGeom prst="rect">
            <a:avLst/>
          </a:prstGeom>
        </p:spPr>
      </p:pic>
    </p:spTree>
    <p:extLst>
      <p:ext uri="{BB962C8B-B14F-4D97-AF65-F5344CB8AC3E}">
        <p14:creationId xmlns:p14="http://schemas.microsoft.com/office/powerpoint/2010/main" val="382418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79536BE-E8B8-49EE-9CE6-B068C11ED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516" y="5826303"/>
            <a:ext cx="1144957" cy="858718"/>
          </a:xfrm>
          <a:prstGeom prst="rect">
            <a:avLst/>
          </a:prstGeom>
        </p:spPr>
      </p:pic>
      <p:pic>
        <p:nvPicPr>
          <p:cNvPr id="2" name="Imagen 1">
            <a:extLst>
              <a:ext uri="{FF2B5EF4-FFF2-40B4-BE49-F238E27FC236}">
                <a16:creationId xmlns:a16="http://schemas.microsoft.com/office/drawing/2014/main" id="{C6CD6123-354D-4190-A633-BEFA1F0C5120}"/>
              </a:ext>
            </a:extLst>
          </p:cNvPr>
          <p:cNvPicPr>
            <a:picLocks noChangeAspect="1"/>
          </p:cNvPicPr>
          <p:nvPr/>
        </p:nvPicPr>
        <p:blipFill>
          <a:blip r:embed="rId3"/>
          <a:stretch>
            <a:fillRect/>
          </a:stretch>
        </p:blipFill>
        <p:spPr>
          <a:xfrm>
            <a:off x="4198614" y="2242788"/>
            <a:ext cx="3814624" cy="1986709"/>
          </a:xfrm>
          <a:prstGeom prst="rect">
            <a:avLst/>
          </a:prstGeom>
        </p:spPr>
      </p:pic>
      <p:sp>
        <p:nvSpPr>
          <p:cNvPr id="8" name="Título 1">
            <a:extLst>
              <a:ext uri="{FF2B5EF4-FFF2-40B4-BE49-F238E27FC236}">
                <a16:creationId xmlns:a16="http://schemas.microsoft.com/office/drawing/2014/main" id="{5ACE5970-0F55-4E6E-9D4A-4F39634F3423}"/>
              </a:ext>
            </a:extLst>
          </p:cNvPr>
          <p:cNvSpPr txBox="1">
            <a:spLocks noGrp="1"/>
          </p:cNvSpPr>
          <p:nvPr>
            <p:ph type="title"/>
          </p:nvPr>
        </p:nvSpPr>
        <p:spPr>
          <a:xfrm>
            <a:off x="536391" y="-594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Función de área | Resultados de SRCV5</a:t>
            </a:r>
          </a:p>
        </p:txBody>
      </p:sp>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9918D49D-B9A1-4D14-B06B-68CCE7BB97B0}"/>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24" name="CuadroTexto 23">
            <a:extLst>
              <a:ext uri="{FF2B5EF4-FFF2-40B4-BE49-F238E27FC236}">
                <a16:creationId xmlns:a16="http://schemas.microsoft.com/office/drawing/2014/main" id="{CAC5B3A8-4C63-4B19-A840-360B6A2A7DFE}"/>
              </a:ext>
            </a:extLst>
          </p:cNvPr>
          <p:cNvSpPr txBox="1"/>
          <p:nvPr/>
        </p:nvSpPr>
        <p:spPr>
          <a:xfrm>
            <a:off x="791904" y="1517661"/>
            <a:ext cx="10558465" cy="307777"/>
          </a:xfrm>
          <a:prstGeom prst="rect">
            <a:avLst/>
          </a:prstGeom>
          <a:noFill/>
        </p:spPr>
        <p:txBody>
          <a:bodyPr wrap="square" rtlCol="0">
            <a:spAutoFit/>
          </a:bodyPr>
          <a:lstStyle/>
          <a:p>
            <a:pPr algn="ctr"/>
            <a:r>
              <a:rPr lang="es-MX" sz="1400" dirty="0">
                <a:latin typeface="Times New Roman" panose="02020603050405020304" pitchFamily="18" charset="0"/>
                <a:cs typeface="Times New Roman" panose="02020603050405020304" pitchFamily="18" charset="0"/>
              </a:rPr>
              <a:t>Resultados Específicos </a:t>
            </a:r>
            <a:endParaRPr lang="es-CO" sz="1400" dirty="0">
              <a:latin typeface="Times New Roman" panose="02020603050405020304" pitchFamily="18" charset="0"/>
              <a:cs typeface="Times New Roman" panose="02020603050405020304" pitchFamily="18" charset="0"/>
            </a:endParaRPr>
          </a:p>
        </p:txBody>
      </p:sp>
      <p:sp>
        <p:nvSpPr>
          <p:cNvPr id="9" name="Rectángulo 8">
            <a:extLst>
              <a:ext uri="{FF2B5EF4-FFF2-40B4-BE49-F238E27FC236}">
                <a16:creationId xmlns:a16="http://schemas.microsoft.com/office/drawing/2014/main" id="{5D1EF830-D56F-4116-94B0-7EE235BC81B2}"/>
              </a:ext>
            </a:extLst>
          </p:cNvPr>
          <p:cNvSpPr/>
          <p:nvPr/>
        </p:nvSpPr>
        <p:spPr>
          <a:xfrm>
            <a:off x="6363814" y="2520844"/>
            <a:ext cx="680678" cy="150669"/>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dirty="0"/>
          </a:p>
        </p:txBody>
      </p:sp>
      <p:sp>
        <p:nvSpPr>
          <p:cNvPr id="30" name="Rectángulo 29">
            <a:extLst>
              <a:ext uri="{FF2B5EF4-FFF2-40B4-BE49-F238E27FC236}">
                <a16:creationId xmlns:a16="http://schemas.microsoft.com/office/drawing/2014/main" id="{0DD476CF-9EFC-4163-8B21-9AF1567ABE76}"/>
              </a:ext>
            </a:extLst>
          </p:cNvPr>
          <p:cNvSpPr/>
          <p:nvPr/>
        </p:nvSpPr>
        <p:spPr>
          <a:xfrm>
            <a:off x="7266815" y="2520844"/>
            <a:ext cx="403918" cy="279506"/>
          </a:xfrm>
          <a:prstGeom prst="rect">
            <a:avLst/>
          </a:prstGeom>
          <a:no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
        <p:nvSpPr>
          <p:cNvPr id="25" name="Google Shape;810;p40">
            <a:extLst>
              <a:ext uri="{FF2B5EF4-FFF2-40B4-BE49-F238E27FC236}">
                <a16:creationId xmlns:a16="http://schemas.microsoft.com/office/drawing/2014/main" id="{40F85E59-1169-4B2E-BDF7-9044BFFCB1BA}"/>
              </a:ext>
            </a:extLst>
          </p:cNvPr>
          <p:cNvSpPr txBox="1"/>
          <p:nvPr/>
        </p:nvSpPr>
        <p:spPr>
          <a:xfrm>
            <a:off x="4502653" y="797670"/>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FUNCIÓN DE ÁREA</a:t>
            </a:r>
          </a:p>
        </p:txBody>
      </p:sp>
      <p:sp>
        <p:nvSpPr>
          <p:cNvPr id="4" name="Rectángulo 3">
            <a:extLst>
              <a:ext uri="{FF2B5EF4-FFF2-40B4-BE49-F238E27FC236}">
                <a16:creationId xmlns:a16="http://schemas.microsoft.com/office/drawing/2014/main" id="{7198B53B-CB2F-4716-9397-5CFA7500EB29}"/>
              </a:ext>
            </a:extLst>
          </p:cNvPr>
          <p:cNvSpPr/>
          <p:nvPr/>
        </p:nvSpPr>
        <p:spPr>
          <a:xfrm>
            <a:off x="8750482" y="4759276"/>
            <a:ext cx="3106571" cy="507831"/>
          </a:xfrm>
          <a:prstGeom prst="rect">
            <a:avLst/>
          </a:prstGeom>
        </p:spPr>
        <p:txBody>
          <a:bodyPr wrap="square">
            <a:spAutoFit/>
          </a:bodyPr>
          <a:lstStyle/>
          <a:p>
            <a:pPr algn="just"/>
            <a:r>
              <a:rPr lang="es-MX" sz="900" dirty="0">
                <a:latin typeface="Times New Roman" panose="02020603050405020304" pitchFamily="18" charset="0"/>
                <a:cs typeface="Times New Roman" panose="02020603050405020304" pitchFamily="18" charset="0"/>
              </a:rPr>
              <a:t>En ausencia de detección de vehículos en una imagen, no se hallarán detecciones de afectación. Por consiguiente, no habrá </a:t>
            </a:r>
            <a:r>
              <a:rPr lang="es-MX" sz="900" dirty="0" err="1">
                <a:latin typeface="Times New Roman" panose="02020603050405020304" pitchFamily="18" charset="0"/>
                <a:cs typeface="Times New Roman" panose="02020603050405020304" pitchFamily="18" charset="0"/>
              </a:rPr>
              <a:t>subimágenes</a:t>
            </a:r>
            <a:r>
              <a:rPr lang="es-MX" sz="900" dirty="0">
                <a:latin typeface="Times New Roman" panose="02020603050405020304" pitchFamily="18" charset="0"/>
                <a:cs typeface="Times New Roman" panose="02020603050405020304" pitchFamily="18" charset="0"/>
              </a:rPr>
              <a:t> ni clases que evaluar.</a:t>
            </a:r>
          </a:p>
        </p:txBody>
      </p:sp>
      <p:sp>
        <p:nvSpPr>
          <p:cNvPr id="12" name="Rectángulo 11">
            <a:extLst>
              <a:ext uri="{FF2B5EF4-FFF2-40B4-BE49-F238E27FC236}">
                <a16:creationId xmlns:a16="http://schemas.microsoft.com/office/drawing/2014/main" id="{4C1F6E96-D297-4676-B48E-65299A60B33C}"/>
              </a:ext>
            </a:extLst>
          </p:cNvPr>
          <p:cNvSpPr/>
          <p:nvPr/>
        </p:nvSpPr>
        <p:spPr>
          <a:xfrm>
            <a:off x="694837" y="1175369"/>
            <a:ext cx="3101387" cy="861774"/>
          </a:xfrm>
          <a:prstGeom prst="rect">
            <a:avLst/>
          </a:prstGeom>
        </p:spPr>
        <p:txBody>
          <a:bodyPr wrap="square">
            <a:spAutoFit/>
          </a:bodyPr>
          <a:lstStyle/>
          <a:p>
            <a:pPr algn="just"/>
            <a:r>
              <a:rPr lang="es-MX" sz="1000" dirty="0">
                <a:latin typeface="Times New Roman" panose="02020603050405020304" pitchFamily="18" charset="0"/>
                <a:cs typeface="Times New Roman" panose="02020603050405020304" pitchFamily="18" charset="0"/>
              </a:rPr>
              <a:t>En la columna "equivalencia" del </a:t>
            </a:r>
            <a:r>
              <a:rPr lang="es-MX" sz="1000" dirty="0" err="1">
                <a:latin typeface="Times New Roman" panose="02020603050405020304" pitchFamily="18" charset="0"/>
                <a:cs typeface="Times New Roman" panose="02020603050405020304" pitchFamily="18" charset="0"/>
              </a:rPr>
              <a:t>dataframe</a:t>
            </a:r>
            <a:r>
              <a:rPr lang="es-MX" sz="1000" dirty="0">
                <a:latin typeface="Times New Roman" panose="02020603050405020304" pitchFamily="18" charset="0"/>
                <a:cs typeface="Times New Roman" panose="02020603050405020304" pitchFamily="18" charset="0"/>
              </a:rPr>
              <a:t> se evalúan las </a:t>
            </a:r>
            <a:r>
              <a:rPr lang="es-MX" sz="1000" dirty="0" err="1">
                <a:latin typeface="Times New Roman" panose="02020603050405020304" pitchFamily="18" charset="0"/>
                <a:cs typeface="Times New Roman" panose="02020603050405020304" pitchFamily="18" charset="0"/>
              </a:rPr>
              <a:t>subimágenes</a:t>
            </a:r>
            <a:r>
              <a:rPr lang="es-MX" sz="1000" dirty="0">
                <a:latin typeface="Times New Roman" panose="02020603050405020304" pitchFamily="18" charset="0"/>
                <a:cs typeface="Times New Roman" panose="02020603050405020304" pitchFamily="18" charset="0"/>
              </a:rPr>
              <a:t> originadas de las imágenes principales. Las </a:t>
            </a:r>
            <a:r>
              <a:rPr lang="es-MX" sz="1000" dirty="0" err="1">
                <a:latin typeface="Times New Roman" panose="02020603050405020304" pitchFamily="18" charset="0"/>
                <a:cs typeface="Times New Roman" panose="02020603050405020304" pitchFamily="18" charset="0"/>
              </a:rPr>
              <a:t>subimágenes</a:t>
            </a:r>
            <a:r>
              <a:rPr lang="es-MX" sz="1000" dirty="0">
                <a:latin typeface="Times New Roman" panose="02020603050405020304" pitchFamily="18" charset="0"/>
                <a:cs typeface="Times New Roman" panose="02020603050405020304" pitchFamily="18" charset="0"/>
              </a:rPr>
              <a:t> son producto de los recortes en la función de predicción según los resultados de la detección para carro.</a:t>
            </a:r>
            <a:endParaRPr lang="es-CO" sz="1000" dirty="0">
              <a:latin typeface="Times New Roman" panose="02020603050405020304" pitchFamily="18" charset="0"/>
              <a:cs typeface="Times New Roman" panose="02020603050405020304" pitchFamily="18" charset="0"/>
            </a:endParaRPr>
          </a:p>
        </p:txBody>
      </p:sp>
      <p:cxnSp>
        <p:nvCxnSpPr>
          <p:cNvPr id="32" name="Conector recto 31">
            <a:extLst>
              <a:ext uri="{FF2B5EF4-FFF2-40B4-BE49-F238E27FC236}">
                <a16:creationId xmlns:a16="http://schemas.microsoft.com/office/drawing/2014/main" id="{D457E034-E077-437E-AED1-62DD46096017}"/>
              </a:ext>
            </a:extLst>
          </p:cNvPr>
          <p:cNvCxnSpPr>
            <a:cxnSpLocks/>
          </p:cNvCxnSpPr>
          <p:nvPr/>
        </p:nvCxnSpPr>
        <p:spPr>
          <a:xfrm>
            <a:off x="6105926" y="1864444"/>
            <a:ext cx="0" cy="241325"/>
          </a:xfrm>
          <a:prstGeom prst="line">
            <a:avLst/>
          </a:prstGeom>
          <a:noFill/>
          <a:ln w="9525" cap="flat" cmpd="sng">
            <a:solidFill>
              <a:schemeClr val="dk1"/>
            </a:solidFill>
            <a:prstDash val="solid"/>
            <a:round/>
            <a:headEnd type="none" w="med" len="med"/>
            <a:tailEnd type="diamond" w="med" len="med"/>
          </a:ln>
        </p:spPr>
      </p:cxnSp>
      <p:pic>
        <p:nvPicPr>
          <p:cNvPr id="2050" name="Picture 2" descr="Button - Free arrows icons">
            <a:extLst>
              <a:ext uri="{FF2B5EF4-FFF2-40B4-BE49-F238E27FC236}">
                <a16:creationId xmlns:a16="http://schemas.microsoft.com/office/drawing/2014/main" id="{4110C5AD-F9F1-482B-A07C-DDE6512BFD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9571" y="1267991"/>
            <a:ext cx="250411" cy="250411"/>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a:extLst>
              <a:ext uri="{FF2B5EF4-FFF2-40B4-BE49-F238E27FC236}">
                <a16:creationId xmlns:a16="http://schemas.microsoft.com/office/drawing/2014/main" id="{EBC6A844-0180-4B41-B428-8E1BF2558650}"/>
              </a:ext>
            </a:extLst>
          </p:cNvPr>
          <p:cNvSpPr/>
          <p:nvPr/>
        </p:nvSpPr>
        <p:spPr>
          <a:xfrm>
            <a:off x="5056896" y="2504038"/>
            <a:ext cx="680678" cy="143799"/>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dirty="0"/>
          </a:p>
        </p:txBody>
      </p:sp>
      <p:pic>
        <p:nvPicPr>
          <p:cNvPr id="16" name="Imagen 15">
            <a:extLst>
              <a:ext uri="{FF2B5EF4-FFF2-40B4-BE49-F238E27FC236}">
                <a16:creationId xmlns:a16="http://schemas.microsoft.com/office/drawing/2014/main" id="{17EEE4C3-55C3-4C7E-9F7A-09C17843E81A}"/>
              </a:ext>
            </a:extLst>
          </p:cNvPr>
          <p:cNvPicPr>
            <a:picLocks noChangeAspect="1"/>
          </p:cNvPicPr>
          <p:nvPr/>
        </p:nvPicPr>
        <p:blipFill>
          <a:blip r:embed="rId6"/>
          <a:stretch>
            <a:fillRect/>
          </a:stretch>
        </p:blipFill>
        <p:spPr>
          <a:xfrm>
            <a:off x="664876" y="2534912"/>
            <a:ext cx="2857466" cy="1535646"/>
          </a:xfrm>
          <a:prstGeom prst="rect">
            <a:avLst/>
          </a:prstGeom>
        </p:spPr>
      </p:pic>
      <p:pic>
        <p:nvPicPr>
          <p:cNvPr id="23" name="Imagen 22">
            <a:extLst>
              <a:ext uri="{FF2B5EF4-FFF2-40B4-BE49-F238E27FC236}">
                <a16:creationId xmlns:a16="http://schemas.microsoft.com/office/drawing/2014/main" id="{DEC6711F-C8E2-43BE-B050-247246911C40}"/>
              </a:ext>
            </a:extLst>
          </p:cNvPr>
          <p:cNvPicPr>
            <a:picLocks noChangeAspect="1"/>
          </p:cNvPicPr>
          <p:nvPr/>
        </p:nvPicPr>
        <p:blipFill>
          <a:blip r:embed="rId7"/>
          <a:stretch>
            <a:fillRect/>
          </a:stretch>
        </p:blipFill>
        <p:spPr>
          <a:xfrm>
            <a:off x="320231" y="5248673"/>
            <a:ext cx="1554835" cy="902974"/>
          </a:xfrm>
          <a:prstGeom prst="rect">
            <a:avLst/>
          </a:prstGeom>
        </p:spPr>
      </p:pic>
      <p:pic>
        <p:nvPicPr>
          <p:cNvPr id="34" name="Picture 4" descr="Circle - Free arrows icons">
            <a:extLst>
              <a:ext uri="{FF2B5EF4-FFF2-40B4-BE49-F238E27FC236}">
                <a16:creationId xmlns:a16="http://schemas.microsoft.com/office/drawing/2014/main" id="{D55498B7-978D-4A53-9BAE-3427D81DB7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928" y="1188480"/>
            <a:ext cx="275205" cy="270909"/>
          </a:xfrm>
          <a:prstGeom prst="rect">
            <a:avLst/>
          </a:prstGeom>
          <a:noFill/>
          <a:extLst>
            <a:ext uri="{909E8E84-426E-40DD-AFC4-6F175D3DCCD1}">
              <a14:hiddenFill xmlns:a14="http://schemas.microsoft.com/office/drawing/2010/main">
                <a:solidFill>
                  <a:srgbClr val="FFFFFF"/>
                </a:solidFill>
              </a14:hiddenFill>
            </a:ext>
          </a:extLst>
        </p:spPr>
      </p:pic>
      <p:sp>
        <p:nvSpPr>
          <p:cNvPr id="35" name="CuadroTexto 34">
            <a:extLst>
              <a:ext uri="{FF2B5EF4-FFF2-40B4-BE49-F238E27FC236}">
                <a16:creationId xmlns:a16="http://schemas.microsoft.com/office/drawing/2014/main" id="{2BD894F0-1B3D-4369-A5B5-CC1B1FF20A5A}"/>
              </a:ext>
            </a:extLst>
          </p:cNvPr>
          <p:cNvSpPr txBox="1"/>
          <p:nvPr/>
        </p:nvSpPr>
        <p:spPr>
          <a:xfrm>
            <a:off x="691365" y="2254520"/>
            <a:ext cx="2650716" cy="276999"/>
          </a:xfrm>
          <a:prstGeom prst="rect">
            <a:avLst/>
          </a:prstGeom>
          <a:noFill/>
        </p:spPr>
        <p:txBody>
          <a:bodyPr wrap="square" rtlCol="0">
            <a:spAutoFit/>
          </a:bodyPr>
          <a:lstStyle/>
          <a:p>
            <a:pPr algn="ctr"/>
            <a:r>
              <a:rPr lang="es-MX" sz="1200" dirty="0">
                <a:solidFill>
                  <a:schemeClr val="bg1">
                    <a:lumMod val="50000"/>
                  </a:schemeClr>
                </a:solidFill>
                <a:latin typeface="Times New Roman" panose="02020603050405020304" pitchFamily="18" charset="0"/>
                <a:cs typeface="Times New Roman" panose="02020603050405020304" pitchFamily="18" charset="0"/>
              </a:rPr>
              <a:t>Función para crear los recortes</a:t>
            </a:r>
            <a:endParaRPr lang="es-CO"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6" name="CuadroTexto 35">
            <a:extLst>
              <a:ext uri="{FF2B5EF4-FFF2-40B4-BE49-F238E27FC236}">
                <a16:creationId xmlns:a16="http://schemas.microsoft.com/office/drawing/2014/main" id="{4E30DC43-801C-4138-9C48-52E50AE33FF6}"/>
              </a:ext>
            </a:extLst>
          </p:cNvPr>
          <p:cNvSpPr txBox="1"/>
          <p:nvPr/>
        </p:nvSpPr>
        <p:spPr>
          <a:xfrm>
            <a:off x="320230" y="4930561"/>
            <a:ext cx="1554835" cy="307777"/>
          </a:xfrm>
          <a:prstGeom prst="rect">
            <a:avLst/>
          </a:prstGeom>
          <a:noFill/>
        </p:spPr>
        <p:txBody>
          <a:bodyPr wrap="square" rtlCol="0">
            <a:spAutoFit/>
          </a:bodyPr>
          <a:lstStyle/>
          <a:p>
            <a:pPr algn="ctr"/>
            <a:r>
              <a:rPr lang="es-MX" sz="1200" dirty="0">
                <a:solidFill>
                  <a:schemeClr val="bg1">
                    <a:lumMod val="50000"/>
                  </a:schemeClr>
                </a:solidFill>
                <a:latin typeface="Times New Roman" panose="02020603050405020304" pitchFamily="18" charset="0"/>
                <a:cs typeface="Times New Roman" panose="02020603050405020304" pitchFamily="18" charset="0"/>
              </a:rPr>
              <a:t>Imagen</a:t>
            </a:r>
            <a:r>
              <a:rPr lang="es-MX" sz="1400" dirty="0">
                <a:solidFill>
                  <a:schemeClr val="bg1">
                    <a:lumMod val="50000"/>
                  </a:schemeClr>
                </a:solidFill>
                <a:latin typeface="Times New Roman" panose="02020603050405020304" pitchFamily="18" charset="0"/>
                <a:cs typeface="Times New Roman" panose="02020603050405020304" pitchFamily="18" charset="0"/>
              </a:rPr>
              <a:t> </a:t>
            </a:r>
            <a:r>
              <a:rPr lang="es-MX" sz="1200" dirty="0">
                <a:solidFill>
                  <a:schemeClr val="bg1">
                    <a:lumMod val="50000"/>
                  </a:schemeClr>
                </a:solidFill>
                <a:latin typeface="Times New Roman" panose="02020603050405020304" pitchFamily="18" charset="0"/>
                <a:cs typeface="Times New Roman" panose="02020603050405020304" pitchFamily="18" charset="0"/>
              </a:rPr>
              <a:t>original</a:t>
            </a:r>
            <a:endParaRPr lang="es-CO" sz="14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7" name="CuadroTexto 36">
            <a:extLst>
              <a:ext uri="{FF2B5EF4-FFF2-40B4-BE49-F238E27FC236}">
                <a16:creationId xmlns:a16="http://schemas.microsoft.com/office/drawing/2014/main" id="{D6AB2EB4-F5FA-413B-A141-CF4FEF2B1AEA}"/>
              </a:ext>
            </a:extLst>
          </p:cNvPr>
          <p:cNvSpPr txBox="1"/>
          <p:nvPr/>
        </p:nvSpPr>
        <p:spPr>
          <a:xfrm>
            <a:off x="2406888" y="4995984"/>
            <a:ext cx="1648576" cy="261610"/>
          </a:xfrm>
          <a:prstGeom prst="rect">
            <a:avLst/>
          </a:prstGeom>
          <a:noFill/>
        </p:spPr>
        <p:txBody>
          <a:bodyPr wrap="square" rtlCol="0">
            <a:spAutoFit/>
          </a:bodyPr>
          <a:lstStyle/>
          <a:p>
            <a:pPr algn="ctr"/>
            <a:r>
              <a:rPr lang="es-MX" sz="1100" dirty="0">
                <a:solidFill>
                  <a:schemeClr val="bg1">
                    <a:lumMod val="50000"/>
                  </a:schemeClr>
                </a:solidFill>
                <a:latin typeface="Times New Roman" panose="02020603050405020304" pitchFamily="18" charset="0"/>
                <a:cs typeface="Times New Roman" panose="02020603050405020304" pitchFamily="18" charset="0"/>
              </a:rPr>
              <a:t>Sub imágenes originadas</a:t>
            </a:r>
            <a:endParaRPr lang="es-CO" sz="1100"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38" name="Conector recto 37">
            <a:extLst>
              <a:ext uri="{FF2B5EF4-FFF2-40B4-BE49-F238E27FC236}">
                <a16:creationId xmlns:a16="http://schemas.microsoft.com/office/drawing/2014/main" id="{AF701DDA-6E82-4B40-9FFC-9B2DF4050437}"/>
              </a:ext>
            </a:extLst>
          </p:cNvPr>
          <p:cNvCxnSpPr>
            <a:cxnSpLocks/>
          </p:cNvCxnSpPr>
          <p:nvPr/>
        </p:nvCxnSpPr>
        <p:spPr>
          <a:xfrm>
            <a:off x="6096000" y="1267109"/>
            <a:ext cx="0" cy="241325"/>
          </a:xfrm>
          <a:prstGeom prst="line">
            <a:avLst/>
          </a:prstGeom>
          <a:noFill/>
          <a:ln w="9525" cap="flat" cmpd="sng">
            <a:solidFill>
              <a:schemeClr val="dk1"/>
            </a:solidFill>
            <a:prstDash val="solid"/>
            <a:round/>
            <a:headEnd type="none" w="med" len="med"/>
            <a:tailEnd type="diamond" w="med" len="med"/>
          </a:ln>
        </p:spPr>
      </p:cxnSp>
      <p:cxnSp>
        <p:nvCxnSpPr>
          <p:cNvPr id="39" name="Google Shape;813;p40">
            <a:extLst>
              <a:ext uri="{FF2B5EF4-FFF2-40B4-BE49-F238E27FC236}">
                <a16:creationId xmlns:a16="http://schemas.microsoft.com/office/drawing/2014/main" id="{F0750C0E-A8A9-42E6-AF2D-4FAB5F7A732D}"/>
              </a:ext>
            </a:extLst>
          </p:cNvPr>
          <p:cNvCxnSpPr/>
          <p:nvPr/>
        </p:nvCxnSpPr>
        <p:spPr>
          <a:xfrm>
            <a:off x="1875066" y="5716173"/>
            <a:ext cx="335400" cy="0"/>
          </a:xfrm>
          <a:prstGeom prst="straightConnector1">
            <a:avLst/>
          </a:prstGeom>
          <a:noFill/>
          <a:ln w="9525" cap="flat" cmpd="sng">
            <a:solidFill>
              <a:schemeClr val="dk1"/>
            </a:solidFill>
            <a:prstDash val="solid"/>
            <a:round/>
            <a:headEnd type="none" w="med" len="med"/>
            <a:tailEnd type="diamond" w="med" len="med"/>
          </a:ln>
        </p:spPr>
      </p:cxnSp>
      <p:sp>
        <p:nvSpPr>
          <p:cNvPr id="41" name="CuadroTexto 40">
            <a:extLst>
              <a:ext uri="{FF2B5EF4-FFF2-40B4-BE49-F238E27FC236}">
                <a16:creationId xmlns:a16="http://schemas.microsoft.com/office/drawing/2014/main" id="{EB46A417-9D2C-4353-9653-5BF350E6C746}"/>
              </a:ext>
            </a:extLst>
          </p:cNvPr>
          <p:cNvSpPr txBox="1"/>
          <p:nvPr/>
        </p:nvSpPr>
        <p:spPr>
          <a:xfrm>
            <a:off x="4504875" y="5625633"/>
            <a:ext cx="1448842" cy="215444"/>
          </a:xfrm>
          <a:prstGeom prst="rect">
            <a:avLst/>
          </a:prstGeom>
          <a:noFill/>
        </p:spPr>
        <p:txBody>
          <a:bodyPr wrap="square" rtlCol="0">
            <a:spAutoFit/>
          </a:bodyPr>
          <a:lstStyle/>
          <a:p>
            <a:pPr algn="just"/>
            <a:r>
              <a:rPr lang="es-MX" sz="800" dirty="0">
                <a:solidFill>
                  <a:schemeClr val="bg1">
                    <a:lumMod val="50000"/>
                  </a:schemeClr>
                </a:solidFill>
                <a:latin typeface="Times New Roman" panose="02020603050405020304" pitchFamily="18" charset="0"/>
                <a:cs typeface="Times New Roman" panose="02020603050405020304" pitchFamily="18" charset="0"/>
              </a:rPr>
              <a:t>Mejora  la versión SRCV4</a:t>
            </a:r>
            <a:endParaRPr lang="es-CO" sz="8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0" name="Elipse 19">
            <a:extLst>
              <a:ext uri="{FF2B5EF4-FFF2-40B4-BE49-F238E27FC236}">
                <a16:creationId xmlns:a16="http://schemas.microsoft.com/office/drawing/2014/main" id="{526B5086-0AB5-4D04-BCA1-15A217025A7A}"/>
              </a:ext>
            </a:extLst>
          </p:cNvPr>
          <p:cNvSpPr/>
          <p:nvPr/>
        </p:nvSpPr>
        <p:spPr>
          <a:xfrm>
            <a:off x="5496702" y="5790709"/>
            <a:ext cx="279811" cy="214295"/>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pic>
        <p:nvPicPr>
          <p:cNvPr id="42" name="Imagen 41">
            <a:extLst>
              <a:ext uri="{FF2B5EF4-FFF2-40B4-BE49-F238E27FC236}">
                <a16:creationId xmlns:a16="http://schemas.microsoft.com/office/drawing/2014/main" id="{E27BE2C4-3B54-4907-8084-C230745DFF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1102" y="4738512"/>
            <a:ext cx="1146372" cy="764248"/>
          </a:xfrm>
          <a:prstGeom prst="rect">
            <a:avLst/>
          </a:prstGeom>
        </p:spPr>
      </p:pic>
      <p:sp>
        <p:nvSpPr>
          <p:cNvPr id="47" name="Rectángulo 46">
            <a:extLst>
              <a:ext uri="{FF2B5EF4-FFF2-40B4-BE49-F238E27FC236}">
                <a16:creationId xmlns:a16="http://schemas.microsoft.com/office/drawing/2014/main" id="{143FA2E0-8224-4448-BDE9-E36B320410B9}"/>
              </a:ext>
            </a:extLst>
          </p:cNvPr>
          <p:cNvSpPr/>
          <p:nvPr/>
        </p:nvSpPr>
        <p:spPr>
          <a:xfrm>
            <a:off x="5755917" y="4806061"/>
            <a:ext cx="2238625" cy="646331"/>
          </a:xfrm>
          <a:prstGeom prst="rect">
            <a:avLst/>
          </a:prstGeom>
        </p:spPr>
        <p:txBody>
          <a:bodyPr wrap="square">
            <a:spAutoFit/>
          </a:bodyPr>
          <a:lstStyle/>
          <a:p>
            <a:pPr algn="just"/>
            <a:r>
              <a:rPr lang="es-MX" sz="900" dirty="0">
                <a:latin typeface="Times New Roman" panose="02020603050405020304" pitchFamily="18" charset="0"/>
                <a:cs typeface="Times New Roman" panose="02020603050405020304" pitchFamily="18" charset="0"/>
              </a:rPr>
              <a:t>No se relaciona la afectación por vehículo, en casos donde se detectaban varios vehículos en una imagen, la función del área los tomaba como uno solo.</a:t>
            </a:r>
            <a:endParaRPr lang="es-CO" sz="900" dirty="0">
              <a:latin typeface="Times New Roman" panose="02020603050405020304" pitchFamily="18" charset="0"/>
              <a:cs typeface="Times New Roman" panose="02020603050405020304" pitchFamily="18" charset="0"/>
            </a:endParaRPr>
          </a:p>
        </p:txBody>
      </p:sp>
      <p:sp>
        <p:nvSpPr>
          <p:cNvPr id="48" name="Rectángulo 47">
            <a:extLst>
              <a:ext uri="{FF2B5EF4-FFF2-40B4-BE49-F238E27FC236}">
                <a16:creationId xmlns:a16="http://schemas.microsoft.com/office/drawing/2014/main" id="{E2A2113C-6338-4096-8B5B-65771631B729}"/>
              </a:ext>
            </a:extLst>
          </p:cNvPr>
          <p:cNvSpPr/>
          <p:nvPr/>
        </p:nvSpPr>
        <p:spPr>
          <a:xfrm>
            <a:off x="5776513" y="5858763"/>
            <a:ext cx="2228907" cy="784830"/>
          </a:xfrm>
          <a:prstGeom prst="rect">
            <a:avLst/>
          </a:prstGeom>
        </p:spPr>
        <p:txBody>
          <a:bodyPr wrap="square">
            <a:spAutoFit/>
          </a:bodyPr>
          <a:lstStyle/>
          <a:p>
            <a:pPr algn="just"/>
            <a:r>
              <a:rPr lang="es-MX" sz="900" dirty="0">
                <a:latin typeface="Times New Roman" panose="02020603050405020304" pitchFamily="18" charset="0"/>
                <a:cs typeface="Times New Roman" panose="02020603050405020304" pitchFamily="18" charset="0"/>
              </a:rPr>
              <a:t>Un rayón o una abolladura pueden ser detectados en una plataforma diferente al vehículo, por lo tanto, en la función del área se incluían todas las posibles detecciones, se encontraran en el vehículo o no.</a:t>
            </a:r>
            <a:endParaRPr lang="es-CO" sz="900" dirty="0">
              <a:latin typeface="Times New Roman" panose="02020603050405020304" pitchFamily="18" charset="0"/>
              <a:cs typeface="Times New Roman" panose="02020603050405020304" pitchFamily="18" charset="0"/>
            </a:endParaRPr>
          </a:p>
        </p:txBody>
      </p:sp>
      <p:pic>
        <p:nvPicPr>
          <p:cNvPr id="51" name="Picture 2" descr=" ">
            <a:extLst>
              <a:ext uri="{FF2B5EF4-FFF2-40B4-BE49-F238E27FC236}">
                <a16:creationId xmlns:a16="http://schemas.microsoft.com/office/drawing/2014/main" id="{8831D008-20ED-4E1C-8842-A711D659A70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6200000" flipH="1">
            <a:off x="2016723" y="2083415"/>
            <a:ext cx="176046" cy="176046"/>
          </a:xfrm>
          <a:prstGeom prst="rect">
            <a:avLst/>
          </a:prstGeom>
          <a:noFill/>
          <a:extLst>
            <a:ext uri="{909E8E84-426E-40DD-AFC4-6F175D3DCCD1}">
              <a14:hiddenFill xmlns:a14="http://schemas.microsoft.com/office/drawing/2010/main">
                <a:solidFill>
                  <a:srgbClr val="FFFFFF"/>
                </a:solidFill>
              </a14:hiddenFill>
            </a:ext>
          </a:extLst>
        </p:spPr>
      </p:pic>
      <p:sp>
        <p:nvSpPr>
          <p:cNvPr id="54" name="Rectángulo 53">
            <a:extLst>
              <a:ext uri="{FF2B5EF4-FFF2-40B4-BE49-F238E27FC236}">
                <a16:creationId xmlns:a16="http://schemas.microsoft.com/office/drawing/2014/main" id="{4358FB3C-DBA5-48FB-B4D3-08F319690DB4}"/>
              </a:ext>
            </a:extLst>
          </p:cNvPr>
          <p:cNvSpPr/>
          <p:nvPr/>
        </p:nvSpPr>
        <p:spPr>
          <a:xfrm>
            <a:off x="409245" y="4143594"/>
            <a:ext cx="3567047" cy="646331"/>
          </a:xfrm>
          <a:prstGeom prst="rect">
            <a:avLst/>
          </a:prstGeom>
        </p:spPr>
        <p:txBody>
          <a:bodyPr wrap="square">
            <a:spAutoFit/>
          </a:bodyPr>
          <a:lstStyle/>
          <a:p>
            <a:pPr algn="just"/>
            <a:r>
              <a:rPr lang="es-MX" sz="900" dirty="0">
                <a:latin typeface="Times New Roman" panose="02020603050405020304" pitchFamily="18" charset="0"/>
                <a:cs typeface="Times New Roman" panose="02020603050405020304" pitchFamily="18" charset="0"/>
              </a:rPr>
              <a:t>En la nueva versión SRCV5, si en la imagen original se detectan dos vehículos, los recortes se guardarán de manera individual con el nombre base común y su extensión, añadiendo entre corchetes un contador, con el fin de trabajar ambos resultados en la función del área.</a:t>
            </a:r>
            <a:endParaRPr lang="es-CO" sz="900" dirty="0">
              <a:latin typeface="Times New Roman" panose="02020603050405020304" pitchFamily="18" charset="0"/>
              <a:cs typeface="Times New Roman" panose="02020603050405020304" pitchFamily="18" charset="0"/>
            </a:endParaRPr>
          </a:p>
        </p:txBody>
      </p:sp>
      <p:pic>
        <p:nvPicPr>
          <p:cNvPr id="55" name="Picture 2" descr=" ">
            <a:extLst>
              <a:ext uri="{FF2B5EF4-FFF2-40B4-BE49-F238E27FC236}">
                <a16:creationId xmlns:a16="http://schemas.microsoft.com/office/drawing/2014/main" id="{78527D0D-47AD-42B0-BCDE-3C7CBBD538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6200000" flipH="1">
            <a:off x="2077506" y="4836593"/>
            <a:ext cx="176046" cy="176046"/>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Google Shape;123;p17">
            <a:extLst>
              <a:ext uri="{FF2B5EF4-FFF2-40B4-BE49-F238E27FC236}">
                <a16:creationId xmlns:a16="http://schemas.microsoft.com/office/drawing/2014/main" id="{469BE81D-8032-492E-92EF-29901EE4BDB6}"/>
              </a:ext>
            </a:extLst>
          </p:cNvPr>
          <p:cNvCxnSpPr>
            <a:cxnSpLocks/>
          </p:cNvCxnSpPr>
          <p:nvPr/>
        </p:nvCxnSpPr>
        <p:spPr>
          <a:xfrm flipV="1">
            <a:off x="4001520" y="5120636"/>
            <a:ext cx="414558" cy="570011"/>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57" name="Google Shape;123;p17">
            <a:extLst>
              <a:ext uri="{FF2B5EF4-FFF2-40B4-BE49-F238E27FC236}">
                <a16:creationId xmlns:a16="http://schemas.microsoft.com/office/drawing/2014/main" id="{C0528793-9683-4574-AFB3-E70D43E25EC9}"/>
              </a:ext>
            </a:extLst>
          </p:cNvPr>
          <p:cNvCxnSpPr>
            <a:cxnSpLocks/>
          </p:cNvCxnSpPr>
          <p:nvPr/>
        </p:nvCxnSpPr>
        <p:spPr>
          <a:xfrm>
            <a:off x="4004984" y="5700160"/>
            <a:ext cx="414558" cy="551019"/>
          </a:xfrm>
          <a:prstGeom prst="bentConnector3">
            <a:avLst>
              <a:gd name="adj1" fmla="val 50000"/>
            </a:avLst>
          </a:prstGeom>
          <a:noFill/>
          <a:ln w="9525" cap="flat" cmpd="sng">
            <a:solidFill>
              <a:schemeClr val="dk1"/>
            </a:solidFill>
            <a:prstDash val="solid"/>
            <a:round/>
            <a:headEnd type="none" w="med" len="med"/>
            <a:tailEnd type="diamond" w="med" len="med"/>
          </a:ln>
        </p:spPr>
      </p:cxnSp>
      <p:pic>
        <p:nvPicPr>
          <p:cNvPr id="22" name="Imagen 21">
            <a:extLst>
              <a:ext uri="{FF2B5EF4-FFF2-40B4-BE49-F238E27FC236}">
                <a16:creationId xmlns:a16="http://schemas.microsoft.com/office/drawing/2014/main" id="{E45885D9-BA30-49A6-B409-7268EBD717E6}"/>
              </a:ext>
            </a:extLst>
          </p:cNvPr>
          <p:cNvPicPr>
            <a:picLocks noChangeAspect="1"/>
          </p:cNvPicPr>
          <p:nvPr/>
        </p:nvPicPr>
        <p:blipFill>
          <a:blip r:embed="rId11"/>
          <a:stretch>
            <a:fillRect/>
          </a:stretch>
        </p:blipFill>
        <p:spPr>
          <a:xfrm>
            <a:off x="2406888" y="5267107"/>
            <a:ext cx="1648575" cy="902974"/>
          </a:xfrm>
          <a:prstGeom prst="rect">
            <a:avLst/>
          </a:prstGeom>
        </p:spPr>
      </p:pic>
      <p:sp>
        <p:nvSpPr>
          <p:cNvPr id="58" name="Rectángulo 57">
            <a:extLst>
              <a:ext uri="{FF2B5EF4-FFF2-40B4-BE49-F238E27FC236}">
                <a16:creationId xmlns:a16="http://schemas.microsoft.com/office/drawing/2014/main" id="{9B2DF7F2-7132-456B-8336-341540A688B7}"/>
              </a:ext>
            </a:extLst>
          </p:cNvPr>
          <p:cNvSpPr/>
          <p:nvPr/>
        </p:nvSpPr>
        <p:spPr>
          <a:xfrm>
            <a:off x="8765198" y="1208139"/>
            <a:ext cx="3002874" cy="707886"/>
          </a:xfrm>
          <a:prstGeom prst="rect">
            <a:avLst/>
          </a:prstGeom>
        </p:spPr>
        <p:txBody>
          <a:bodyPr wrap="square">
            <a:spAutoFit/>
          </a:bodyPr>
          <a:lstStyle/>
          <a:p>
            <a:pPr algn="just"/>
            <a:r>
              <a:rPr lang="es-MX" sz="1000" dirty="0">
                <a:latin typeface="Times New Roman" panose="02020603050405020304" pitchFamily="18" charset="0"/>
                <a:cs typeface="Times New Roman" panose="02020603050405020304" pitchFamily="18" charset="0"/>
              </a:rPr>
              <a:t>En cada imagen se </a:t>
            </a:r>
            <a:r>
              <a:rPr lang="es-MX" sz="1000" dirty="0" err="1">
                <a:latin typeface="Times New Roman" panose="02020603050405020304" pitchFamily="18" charset="0"/>
                <a:cs typeface="Times New Roman" panose="02020603050405020304" pitchFamily="18" charset="0"/>
              </a:rPr>
              <a:t>evalua</a:t>
            </a:r>
            <a:r>
              <a:rPr lang="es-MX" sz="1000" dirty="0">
                <a:latin typeface="Times New Roman" panose="02020603050405020304" pitchFamily="18" charset="0"/>
                <a:cs typeface="Times New Roman" panose="02020603050405020304" pitchFamily="18" charset="0"/>
              </a:rPr>
              <a:t> detecciones de abolladuras, rayones y carros. Esta estructura se establece porque puede haber múltiples detecciones para las clases de afectación y de manera desigual.</a:t>
            </a:r>
            <a:endParaRPr lang="es-CO" sz="1000" dirty="0">
              <a:latin typeface="Times New Roman" panose="02020603050405020304" pitchFamily="18" charset="0"/>
              <a:cs typeface="Times New Roman" panose="02020603050405020304" pitchFamily="18" charset="0"/>
            </a:endParaRPr>
          </a:p>
        </p:txBody>
      </p:sp>
      <p:sp>
        <p:nvSpPr>
          <p:cNvPr id="60" name="CuadroTexto 59">
            <a:extLst>
              <a:ext uri="{FF2B5EF4-FFF2-40B4-BE49-F238E27FC236}">
                <a16:creationId xmlns:a16="http://schemas.microsoft.com/office/drawing/2014/main" id="{00A5183B-4BF5-44EE-A0BD-51C86662D75A}"/>
              </a:ext>
            </a:extLst>
          </p:cNvPr>
          <p:cNvSpPr txBox="1"/>
          <p:nvPr/>
        </p:nvSpPr>
        <p:spPr>
          <a:xfrm>
            <a:off x="10719295" y="4011672"/>
            <a:ext cx="824265" cy="246221"/>
          </a:xfrm>
          <a:prstGeom prst="rect">
            <a:avLst/>
          </a:prstGeom>
          <a:noFill/>
        </p:spPr>
        <p:txBody>
          <a:bodyPr wrap="none" rtlCol="0">
            <a:spAutoFit/>
          </a:bodyPr>
          <a:lstStyle/>
          <a:p>
            <a:r>
              <a:rPr lang="es-CO" sz="1000" dirty="0">
                <a:solidFill>
                  <a:schemeClr val="bg1">
                    <a:lumMod val="50000"/>
                  </a:schemeClr>
                </a:solidFill>
                <a:latin typeface="Times New Roman" panose="02020603050405020304" pitchFamily="18" charset="0"/>
                <a:cs typeface="Times New Roman" panose="02020603050405020304" pitchFamily="18" charset="0"/>
              </a:rPr>
              <a:t>1 abolladura</a:t>
            </a:r>
          </a:p>
        </p:txBody>
      </p:sp>
      <p:sp>
        <p:nvSpPr>
          <p:cNvPr id="63" name="CuadroTexto 62">
            <a:extLst>
              <a:ext uri="{FF2B5EF4-FFF2-40B4-BE49-F238E27FC236}">
                <a16:creationId xmlns:a16="http://schemas.microsoft.com/office/drawing/2014/main" id="{24BDFE05-4905-4E6E-9744-8E9E509CF8C5}"/>
              </a:ext>
            </a:extLst>
          </p:cNvPr>
          <p:cNvSpPr txBox="1"/>
          <p:nvPr/>
        </p:nvSpPr>
        <p:spPr>
          <a:xfrm>
            <a:off x="10719295" y="4208896"/>
            <a:ext cx="681597" cy="246221"/>
          </a:xfrm>
          <a:prstGeom prst="rect">
            <a:avLst/>
          </a:prstGeom>
          <a:noFill/>
        </p:spPr>
        <p:txBody>
          <a:bodyPr wrap="none" rtlCol="0">
            <a:spAutoFit/>
          </a:bodyPr>
          <a:lstStyle/>
          <a:p>
            <a:r>
              <a:rPr lang="es-CO" sz="1000" dirty="0">
                <a:solidFill>
                  <a:schemeClr val="bg1">
                    <a:lumMod val="50000"/>
                  </a:schemeClr>
                </a:solidFill>
                <a:latin typeface="Times New Roman" panose="02020603050405020304" pitchFamily="18" charset="0"/>
                <a:cs typeface="Times New Roman" panose="02020603050405020304" pitchFamily="18" charset="0"/>
              </a:rPr>
              <a:t>2 rayones</a:t>
            </a:r>
          </a:p>
        </p:txBody>
      </p:sp>
      <p:pic>
        <p:nvPicPr>
          <p:cNvPr id="61" name="Imagen 60">
            <a:extLst>
              <a:ext uri="{FF2B5EF4-FFF2-40B4-BE49-F238E27FC236}">
                <a16:creationId xmlns:a16="http://schemas.microsoft.com/office/drawing/2014/main" id="{CBBC77A0-2D7E-40AC-BCAB-B4D586BF8FB6}"/>
              </a:ext>
            </a:extLst>
          </p:cNvPr>
          <p:cNvPicPr>
            <a:picLocks noChangeAspect="1"/>
          </p:cNvPicPr>
          <p:nvPr/>
        </p:nvPicPr>
        <p:blipFill>
          <a:blip r:embed="rId12"/>
          <a:stretch>
            <a:fillRect/>
          </a:stretch>
        </p:blipFill>
        <p:spPr>
          <a:xfrm>
            <a:off x="9834764" y="4070558"/>
            <a:ext cx="857069" cy="481008"/>
          </a:xfrm>
          <a:prstGeom prst="rect">
            <a:avLst/>
          </a:prstGeom>
        </p:spPr>
      </p:pic>
      <p:pic>
        <p:nvPicPr>
          <p:cNvPr id="2048" name="Imagen 2047">
            <a:extLst>
              <a:ext uri="{FF2B5EF4-FFF2-40B4-BE49-F238E27FC236}">
                <a16:creationId xmlns:a16="http://schemas.microsoft.com/office/drawing/2014/main" id="{F16E2CA2-B010-4AE3-99B3-ECD39A1366D1}"/>
              </a:ext>
            </a:extLst>
          </p:cNvPr>
          <p:cNvPicPr>
            <a:picLocks noChangeAspect="1"/>
          </p:cNvPicPr>
          <p:nvPr/>
        </p:nvPicPr>
        <p:blipFill>
          <a:blip r:embed="rId13"/>
          <a:stretch>
            <a:fillRect/>
          </a:stretch>
        </p:blipFill>
        <p:spPr>
          <a:xfrm>
            <a:off x="8777951" y="2394959"/>
            <a:ext cx="3042013" cy="603328"/>
          </a:xfrm>
          <a:prstGeom prst="rect">
            <a:avLst/>
          </a:prstGeom>
        </p:spPr>
      </p:pic>
      <p:pic>
        <p:nvPicPr>
          <p:cNvPr id="67" name="Picture 2" descr=" ">
            <a:extLst>
              <a:ext uri="{FF2B5EF4-FFF2-40B4-BE49-F238E27FC236}">
                <a16:creationId xmlns:a16="http://schemas.microsoft.com/office/drawing/2014/main" id="{3921AE29-315D-4E02-BEA5-191D621EA0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6200000" flipH="1">
            <a:off x="10175277" y="1968026"/>
            <a:ext cx="176046" cy="176046"/>
          </a:xfrm>
          <a:prstGeom prst="rect">
            <a:avLst/>
          </a:prstGeom>
          <a:noFill/>
          <a:extLst>
            <a:ext uri="{909E8E84-426E-40DD-AFC4-6F175D3DCCD1}">
              <a14:hiddenFill xmlns:a14="http://schemas.microsoft.com/office/drawing/2010/main">
                <a:solidFill>
                  <a:srgbClr val="FFFFFF"/>
                </a:solidFill>
              </a14:hiddenFill>
            </a:ext>
          </a:extLst>
        </p:spPr>
      </p:pic>
      <p:sp>
        <p:nvSpPr>
          <p:cNvPr id="68" name="CuadroTexto 67">
            <a:extLst>
              <a:ext uri="{FF2B5EF4-FFF2-40B4-BE49-F238E27FC236}">
                <a16:creationId xmlns:a16="http://schemas.microsoft.com/office/drawing/2014/main" id="{3BFB299C-8512-4A8A-8581-DD4D0619654B}"/>
              </a:ext>
            </a:extLst>
          </p:cNvPr>
          <p:cNvSpPr txBox="1"/>
          <p:nvPr/>
        </p:nvSpPr>
        <p:spPr>
          <a:xfrm>
            <a:off x="8777951" y="2123827"/>
            <a:ext cx="3042013" cy="276999"/>
          </a:xfrm>
          <a:prstGeom prst="rect">
            <a:avLst/>
          </a:prstGeom>
          <a:noFill/>
        </p:spPr>
        <p:txBody>
          <a:bodyPr wrap="square" rtlCol="0">
            <a:spAutoFit/>
          </a:bodyPr>
          <a:lstStyle/>
          <a:p>
            <a:pPr algn="ctr"/>
            <a:r>
              <a:rPr lang="es-MX" sz="1200" dirty="0">
                <a:solidFill>
                  <a:schemeClr val="bg1">
                    <a:lumMod val="50000"/>
                  </a:schemeClr>
                </a:solidFill>
                <a:latin typeface="Times New Roman" panose="02020603050405020304" pitchFamily="18" charset="0"/>
                <a:cs typeface="Times New Roman" panose="02020603050405020304" pitchFamily="18" charset="0"/>
              </a:rPr>
              <a:t>Configuración del </a:t>
            </a:r>
            <a:r>
              <a:rPr lang="es-MX" sz="1200" dirty="0" err="1">
                <a:solidFill>
                  <a:schemeClr val="bg1">
                    <a:lumMod val="50000"/>
                  </a:schemeClr>
                </a:solidFill>
                <a:latin typeface="Times New Roman" panose="02020603050405020304" pitchFamily="18" charset="0"/>
                <a:cs typeface="Times New Roman" panose="02020603050405020304" pitchFamily="18" charset="0"/>
              </a:rPr>
              <a:t>dataframe</a:t>
            </a:r>
            <a:endParaRPr lang="es-CO"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055" name="Rectángulo 2054">
            <a:extLst>
              <a:ext uri="{FF2B5EF4-FFF2-40B4-BE49-F238E27FC236}">
                <a16:creationId xmlns:a16="http://schemas.microsoft.com/office/drawing/2014/main" id="{B3151C04-1701-46F3-9791-4B3BB5940648}"/>
              </a:ext>
            </a:extLst>
          </p:cNvPr>
          <p:cNvSpPr/>
          <p:nvPr/>
        </p:nvSpPr>
        <p:spPr>
          <a:xfrm>
            <a:off x="8777950" y="3064798"/>
            <a:ext cx="3068271" cy="861774"/>
          </a:xfrm>
          <a:prstGeom prst="rect">
            <a:avLst/>
          </a:prstGeom>
        </p:spPr>
        <p:txBody>
          <a:bodyPr wrap="square">
            <a:spAutoFit/>
          </a:bodyPr>
          <a:lstStyle/>
          <a:p>
            <a:r>
              <a:rPr lang="es-MX" sz="1000" dirty="0">
                <a:latin typeface="Times New Roman" panose="02020603050405020304" pitchFamily="18" charset="0"/>
                <a:cs typeface="Times New Roman" panose="02020603050405020304" pitchFamily="18" charset="0"/>
              </a:rPr>
              <a:t>Al utilizar la función </a:t>
            </a:r>
            <a:r>
              <a:rPr lang="es-MX" sz="1000" dirty="0" err="1">
                <a:latin typeface="Times New Roman" panose="02020603050405020304" pitchFamily="18" charset="0"/>
                <a:cs typeface="Times New Roman" panose="02020603050405020304" pitchFamily="18" charset="0"/>
              </a:rPr>
              <a:t>explode</a:t>
            </a:r>
            <a:r>
              <a:rPr lang="es-MX" sz="1000" dirty="0">
                <a:latin typeface="Times New Roman" panose="02020603050405020304" pitchFamily="18" charset="0"/>
                <a:cs typeface="Times New Roman" panose="02020603050405020304" pitchFamily="18" charset="0"/>
              </a:rPr>
              <a:t> de pandas, los resultados pueden variar. Si intentamos usar columnas similares a las presentes en la tabla de resultados generales (diapositiva No. 36), podríamos enfrentarnos a un error de dimensión.</a:t>
            </a:r>
            <a:endParaRPr lang="es-CO" sz="1000" dirty="0">
              <a:latin typeface="Times New Roman" panose="02020603050405020304" pitchFamily="18" charset="0"/>
              <a:cs typeface="Times New Roman" panose="02020603050405020304" pitchFamily="18" charset="0"/>
            </a:endParaRPr>
          </a:p>
        </p:txBody>
      </p:sp>
      <p:sp>
        <p:nvSpPr>
          <p:cNvPr id="2056" name="Rectángulo 2055">
            <a:extLst>
              <a:ext uri="{FF2B5EF4-FFF2-40B4-BE49-F238E27FC236}">
                <a16:creationId xmlns:a16="http://schemas.microsoft.com/office/drawing/2014/main" id="{48AE955D-98D3-4D88-AD80-834EEAFB2A53}"/>
              </a:ext>
            </a:extLst>
          </p:cNvPr>
          <p:cNvSpPr/>
          <p:nvPr/>
        </p:nvSpPr>
        <p:spPr>
          <a:xfrm>
            <a:off x="6369404" y="3922494"/>
            <a:ext cx="1625138" cy="153326"/>
          </a:xfrm>
          <a:prstGeom prst="rect">
            <a:avLst/>
          </a:prstGeom>
          <a:noFill/>
          <a:ln w="952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pic>
        <p:nvPicPr>
          <p:cNvPr id="2057" name="Imagen 2056">
            <a:extLst>
              <a:ext uri="{FF2B5EF4-FFF2-40B4-BE49-F238E27FC236}">
                <a16:creationId xmlns:a16="http://schemas.microsoft.com/office/drawing/2014/main" id="{82FE3840-4750-4E40-8891-5D9A0C0A7700}"/>
              </a:ext>
            </a:extLst>
          </p:cNvPr>
          <p:cNvPicPr>
            <a:picLocks noChangeAspect="1"/>
          </p:cNvPicPr>
          <p:nvPr/>
        </p:nvPicPr>
        <p:blipFill>
          <a:blip r:embed="rId14"/>
          <a:stretch>
            <a:fillRect/>
          </a:stretch>
        </p:blipFill>
        <p:spPr>
          <a:xfrm>
            <a:off x="8554606" y="5796214"/>
            <a:ext cx="516551" cy="155588"/>
          </a:xfrm>
          <a:prstGeom prst="rect">
            <a:avLst/>
          </a:prstGeom>
        </p:spPr>
      </p:pic>
      <p:pic>
        <p:nvPicPr>
          <p:cNvPr id="2059" name="Imagen 2058">
            <a:extLst>
              <a:ext uri="{FF2B5EF4-FFF2-40B4-BE49-F238E27FC236}">
                <a16:creationId xmlns:a16="http://schemas.microsoft.com/office/drawing/2014/main" id="{0F0D7037-4378-4AE2-97FE-06DD2CFFDF6B}"/>
              </a:ext>
            </a:extLst>
          </p:cNvPr>
          <p:cNvPicPr>
            <a:picLocks noChangeAspect="1"/>
          </p:cNvPicPr>
          <p:nvPr/>
        </p:nvPicPr>
        <p:blipFill>
          <a:blip r:embed="rId15"/>
          <a:stretch>
            <a:fillRect/>
          </a:stretch>
        </p:blipFill>
        <p:spPr>
          <a:xfrm>
            <a:off x="9404099" y="5788762"/>
            <a:ext cx="1661759" cy="150310"/>
          </a:xfrm>
          <a:prstGeom prst="rect">
            <a:avLst/>
          </a:prstGeom>
        </p:spPr>
      </p:pic>
      <p:pic>
        <p:nvPicPr>
          <p:cNvPr id="79" name="Imagen 78">
            <a:extLst>
              <a:ext uri="{FF2B5EF4-FFF2-40B4-BE49-F238E27FC236}">
                <a16:creationId xmlns:a16="http://schemas.microsoft.com/office/drawing/2014/main" id="{A813F3BF-4B02-46AF-A47A-49BDB122C113}"/>
              </a:ext>
            </a:extLst>
          </p:cNvPr>
          <p:cNvPicPr>
            <a:picLocks noChangeAspect="1"/>
          </p:cNvPicPr>
          <p:nvPr/>
        </p:nvPicPr>
        <p:blipFill rotWithShape="1">
          <a:blip r:embed="rId16"/>
          <a:srcRect t="39180" r="73408" b="52517"/>
          <a:stretch/>
        </p:blipFill>
        <p:spPr>
          <a:xfrm>
            <a:off x="11360689" y="5776879"/>
            <a:ext cx="638101" cy="176064"/>
          </a:xfrm>
          <a:prstGeom prst="rect">
            <a:avLst/>
          </a:prstGeom>
        </p:spPr>
      </p:pic>
      <p:sp>
        <p:nvSpPr>
          <p:cNvPr id="80" name="CuadroTexto 79">
            <a:extLst>
              <a:ext uri="{FF2B5EF4-FFF2-40B4-BE49-F238E27FC236}">
                <a16:creationId xmlns:a16="http://schemas.microsoft.com/office/drawing/2014/main" id="{476ED80F-DC5E-46CF-A7CF-6B2A9A8C66A6}"/>
              </a:ext>
            </a:extLst>
          </p:cNvPr>
          <p:cNvSpPr txBox="1"/>
          <p:nvPr/>
        </p:nvSpPr>
        <p:spPr>
          <a:xfrm>
            <a:off x="9421463" y="6397123"/>
            <a:ext cx="1704313" cy="246221"/>
          </a:xfrm>
          <a:prstGeom prst="rect">
            <a:avLst/>
          </a:prstGeom>
          <a:noFill/>
        </p:spPr>
        <p:txBody>
          <a:bodyPr wrap="none" rtlCol="0">
            <a:spAutoFit/>
          </a:bodyPr>
          <a:lstStyle/>
          <a:p>
            <a:r>
              <a:rPr lang="es-CO" sz="1000" dirty="0">
                <a:solidFill>
                  <a:schemeClr val="bg1">
                    <a:lumMod val="50000"/>
                  </a:schemeClr>
                </a:solidFill>
                <a:latin typeface="Times New Roman" panose="02020603050405020304" pitchFamily="18" charset="0"/>
                <a:cs typeface="Times New Roman" panose="02020603050405020304" pitchFamily="18" charset="0"/>
              </a:rPr>
              <a:t>Detección rayón y abolladura</a:t>
            </a:r>
          </a:p>
        </p:txBody>
      </p:sp>
      <p:pic>
        <p:nvPicPr>
          <p:cNvPr id="2060" name="Imagen 2059">
            <a:extLst>
              <a:ext uri="{FF2B5EF4-FFF2-40B4-BE49-F238E27FC236}">
                <a16:creationId xmlns:a16="http://schemas.microsoft.com/office/drawing/2014/main" id="{291F110E-F784-4334-A236-BF4EA53BB8EA}"/>
              </a:ext>
            </a:extLst>
          </p:cNvPr>
          <p:cNvPicPr>
            <a:picLocks noChangeAspect="1"/>
          </p:cNvPicPr>
          <p:nvPr/>
        </p:nvPicPr>
        <p:blipFill>
          <a:blip r:embed="rId17"/>
          <a:stretch>
            <a:fillRect/>
          </a:stretch>
        </p:blipFill>
        <p:spPr>
          <a:xfrm>
            <a:off x="10027827" y="6215866"/>
            <a:ext cx="414301" cy="181257"/>
          </a:xfrm>
          <a:prstGeom prst="rect">
            <a:avLst/>
          </a:prstGeom>
        </p:spPr>
      </p:pic>
      <p:pic>
        <p:nvPicPr>
          <p:cNvPr id="1028" name="Picture 4" descr="Buscar en la consulta  de la barra lateral">
            <a:extLst>
              <a:ext uri="{FF2B5EF4-FFF2-40B4-BE49-F238E27FC236}">
                <a16:creationId xmlns:a16="http://schemas.microsoft.com/office/drawing/2014/main" id="{7B7311BB-296D-4CA0-8C6E-44CEE3102CB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5400000">
            <a:off x="9105056" y="5762935"/>
            <a:ext cx="229527" cy="22952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Buscar en la consulta  de la barra lateral">
            <a:extLst>
              <a:ext uri="{FF2B5EF4-FFF2-40B4-BE49-F238E27FC236}">
                <a16:creationId xmlns:a16="http://schemas.microsoft.com/office/drawing/2014/main" id="{0B01F443-B149-4C4F-A8DD-872ECD8C129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5400000">
            <a:off x="11065858" y="5759244"/>
            <a:ext cx="229527" cy="22952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descr="Buscar en la consulta  de la barra lateral">
            <a:extLst>
              <a:ext uri="{FF2B5EF4-FFF2-40B4-BE49-F238E27FC236}">
                <a16:creationId xmlns:a16="http://schemas.microsoft.com/office/drawing/2014/main" id="{63F12B87-F980-49EC-B769-5FAAFDDB29C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6200000">
            <a:off x="10517993" y="6204947"/>
            <a:ext cx="229527" cy="22952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descr="Buscar en la consulta  de la barra lateral">
            <a:extLst>
              <a:ext uri="{FF2B5EF4-FFF2-40B4-BE49-F238E27FC236}">
                <a16:creationId xmlns:a16="http://schemas.microsoft.com/office/drawing/2014/main" id="{840F1F78-6AD8-4F71-B953-1E27F86CFA0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800000">
            <a:off x="11587257" y="6005004"/>
            <a:ext cx="229527" cy="229527"/>
          </a:xfrm>
          <a:prstGeom prst="rect">
            <a:avLst/>
          </a:prstGeom>
          <a:noFill/>
          <a:extLst>
            <a:ext uri="{909E8E84-426E-40DD-AFC4-6F175D3DCCD1}">
              <a14:hiddenFill xmlns:a14="http://schemas.microsoft.com/office/drawing/2010/main">
                <a:solidFill>
                  <a:srgbClr val="FFFFFF"/>
                </a:solidFill>
              </a14:hiddenFill>
            </a:ext>
          </a:extLst>
        </p:spPr>
      </p:pic>
      <p:sp>
        <p:nvSpPr>
          <p:cNvPr id="86" name="CuadroTexto 85">
            <a:extLst>
              <a:ext uri="{FF2B5EF4-FFF2-40B4-BE49-F238E27FC236}">
                <a16:creationId xmlns:a16="http://schemas.microsoft.com/office/drawing/2014/main" id="{61AFE29E-0900-4D53-9963-1D23ECF89BC4}"/>
              </a:ext>
            </a:extLst>
          </p:cNvPr>
          <p:cNvSpPr txBox="1"/>
          <p:nvPr/>
        </p:nvSpPr>
        <p:spPr>
          <a:xfrm>
            <a:off x="9645013" y="5522888"/>
            <a:ext cx="1159292" cy="246221"/>
          </a:xfrm>
          <a:prstGeom prst="rect">
            <a:avLst/>
          </a:prstGeom>
          <a:noFill/>
        </p:spPr>
        <p:txBody>
          <a:bodyPr wrap="none" rtlCol="0">
            <a:spAutoFit/>
          </a:bodyPr>
          <a:lstStyle/>
          <a:p>
            <a:r>
              <a:rPr lang="es-CO" sz="1000" dirty="0">
                <a:solidFill>
                  <a:schemeClr val="bg1">
                    <a:lumMod val="50000"/>
                  </a:schemeClr>
                </a:solidFill>
                <a:latin typeface="Times New Roman" panose="02020603050405020304" pitchFamily="18" charset="0"/>
                <a:cs typeface="Times New Roman" panose="02020603050405020304" pitchFamily="18" charset="0"/>
              </a:rPr>
              <a:t>Detección de carro</a:t>
            </a:r>
          </a:p>
        </p:txBody>
      </p:sp>
      <p:sp>
        <p:nvSpPr>
          <p:cNvPr id="88" name="CuadroTexto 87">
            <a:extLst>
              <a:ext uri="{FF2B5EF4-FFF2-40B4-BE49-F238E27FC236}">
                <a16:creationId xmlns:a16="http://schemas.microsoft.com/office/drawing/2014/main" id="{DFC32C6D-4D74-42DB-9958-13590375CAD8}"/>
              </a:ext>
            </a:extLst>
          </p:cNvPr>
          <p:cNvSpPr txBox="1"/>
          <p:nvPr/>
        </p:nvSpPr>
        <p:spPr>
          <a:xfrm>
            <a:off x="10747520" y="6188912"/>
            <a:ext cx="1321196" cy="246221"/>
          </a:xfrm>
          <a:prstGeom prst="rect">
            <a:avLst/>
          </a:prstGeom>
          <a:noFill/>
        </p:spPr>
        <p:txBody>
          <a:bodyPr wrap="none" rtlCol="0">
            <a:spAutoFit/>
          </a:bodyPr>
          <a:lstStyle/>
          <a:p>
            <a:r>
              <a:rPr lang="es-CO" sz="1000" dirty="0">
                <a:latin typeface="Times New Roman" panose="02020603050405020304" pitchFamily="18" charset="0"/>
                <a:cs typeface="Times New Roman" panose="02020603050405020304" pitchFamily="18" charset="0"/>
              </a:rPr>
              <a:t>Modelo pre entrenado</a:t>
            </a:r>
          </a:p>
        </p:txBody>
      </p:sp>
      <p:pic>
        <p:nvPicPr>
          <p:cNvPr id="89" name="Picture 2" descr=" ">
            <a:extLst>
              <a:ext uri="{FF2B5EF4-FFF2-40B4-BE49-F238E27FC236}">
                <a16:creationId xmlns:a16="http://schemas.microsoft.com/office/drawing/2014/main" id="{2179F3A9-E9FD-4A69-9B7A-3E0D96EEF6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6200000" flipH="1">
            <a:off x="10181000" y="5319742"/>
            <a:ext cx="176046" cy="1760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guras geométricas | Curso práctico de Javascript">
            <a:extLst>
              <a:ext uri="{FF2B5EF4-FFF2-40B4-BE49-F238E27FC236}">
                <a16:creationId xmlns:a16="http://schemas.microsoft.com/office/drawing/2014/main" id="{36972A85-D729-43E2-B944-240E3AF2D88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54606" y="4824934"/>
            <a:ext cx="250411" cy="250411"/>
          </a:xfrm>
          <a:prstGeom prst="rect">
            <a:avLst/>
          </a:prstGeom>
          <a:noFill/>
          <a:extLst>
            <a:ext uri="{909E8E84-426E-40DD-AFC4-6F175D3DCCD1}">
              <a14:hiddenFill xmlns:a14="http://schemas.microsoft.com/office/drawing/2010/main">
                <a:solidFill>
                  <a:srgbClr val="FFFFFF"/>
                </a:solidFill>
              </a14:hiddenFill>
            </a:ext>
          </a:extLst>
        </p:spPr>
      </p:pic>
      <p:sp>
        <p:nvSpPr>
          <p:cNvPr id="59" name="CuadroTexto 58">
            <a:extLst>
              <a:ext uri="{FF2B5EF4-FFF2-40B4-BE49-F238E27FC236}">
                <a16:creationId xmlns:a16="http://schemas.microsoft.com/office/drawing/2014/main" id="{38FC8AF0-2E32-4423-B958-A99D85BDA8EB}"/>
              </a:ext>
            </a:extLst>
          </p:cNvPr>
          <p:cNvSpPr txBox="1"/>
          <p:nvPr/>
        </p:nvSpPr>
        <p:spPr>
          <a:xfrm>
            <a:off x="4436108" y="4487834"/>
            <a:ext cx="1448842" cy="215444"/>
          </a:xfrm>
          <a:prstGeom prst="rect">
            <a:avLst/>
          </a:prstGeom>
          <a:noFill/>
        </p:spPr>
        <p:txBody>
          <a:bodyPr wrap="square" rtlCol="0">
            <a:spAutoFit/>
          </a:bodyPr>
          <a:lstStyle/>
          <a:p>
            <a:pPr algn="just"/>
            <a:r>
              <a:rPr lang="es-MX" sz="800" dirty="0">
                <a:solidFill>
                  <a:schemeClr val="bg1">
                    <a:lumMod val="50000"/>
                  </a:schemeClr>
                </a:solidFill>
                <a:latin typeface="Times New Roman" panose="02020603050405020304" pitchFamily="18" charset="0"/>
                <a:cs typeface="Times New Roman" panose="02020603050405020304" pitchFamily="18" charset="0"/>
              </a:rPr>
              <a:t>Mejora  la versión SRCV3</a:t>
            </a:r>
            <a:endParaRPr lang="es-CO" sz="8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0451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9918D49D-B9A1-4D14-B06B-68CCE7BB97B0}"/>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25" name="Google Shape;810;p40">
            <a:extLst>
              <a:ext uri="{FF2B5EF4-FFF2-40B4-BE49-F238E27FC236}">
                <a16:creationId xmlns:a16="http://schemas.microsoft.com/office/drawing/2014/main" id="{40F85E59-1169-4B2E-BDF7-9044BFFCB1BA}"/>
              </a:ext>
            </a:extLst>
          </p:cNvPr>
          <p:cNvSpPr txBox="1"/>
          <p:nvPr/>
        </p:nvSpPr>
        <p:spPr>
          <a:xfrm>
            <a:off x="4502658" y="920328"/>
            <a:ext cx="3186684" cy="52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CO" sz="1400" dirty="0">
                <a:solidFill>
                  <a:schemeClr val="dk1"/>
                </a:solidFill>
                <a:latin typeface="Bahnschrift Light" panose="020B0502040204020203" pitchFamily="34" charset="0"/>
                <a:ea typeface="Noto Serif Ethiopic"/>
                <a:cs typeface="Noto Serif Ethiopic"/>
                <a:sym typeface="Noto Serif Ethiopic"/>
              </a:rPr>
              <a:t>FUNCIÓN DE ÁREA</a:t>
            </a:r>
          </a:p>
        </p:txBody>
      </p:sp>
      <p:sp>
        <p:nvSpPr>
          <p:cNvPr id="39" name="CuadroTexto 38">
            <a:extLst>
              <a:ext uri="{FF2B5EF4-FFF2-40B4-BE49-F238E27FC236}">
                <a16:creationId xmlns:a16="http://schemas.microsoft.com/office/drawing/2014/main" id="{D76540DB-AA86-4580-B1B7-05D2A0D6A6DD}"/>
              </a:ext>
            </a:extLst>
          </p:cNvPr>
          <p:cNvSpPr txBox="1"/>
          <p:nvPr/>
        </p:nvSpPr>
        <p:spPr>
          <a:xfrm>
            <a:off x="3348586" y="1694807"/>
            <a:ext cx="5494828" cy="307777"/>
          </a:xfrm>
          <a:prstGeom prst="rect">
            <a:avLst/>
          </a:prstGeom>
          <a:noFill/>
        </p:spPr>
        <p:txBody>
          <a:bodyPr wrap="square" rtlCol="0">
            <a:spAutoFit/>
          </a:bodyPr>
          <a:lstStyle/>
          <a:p>
            <a:pPr algn="ctr"/>
            <a:r>
              <a:rPr lang="es-MX" sz="1400" dirty="0">
                <a:latin typeface="Times New Roman" panose="02020603050405020304" pitchFamily="18" charset="0"/>
                <a:cs typeface="Times New Roman" panose="02020603050405020304" pitchFamily="18" charset="0"/>
              </a:rPr>
              <a:t>Resultados Generales </a:t>
            </a:r>
            <a:endParaRPr lang="es-CO" sz="1400" dirty="0">
              <a:latin typeface="Times New Roman" panose="02020603050405020304" pitchFamily="18" charset="0"/>
              <a:cs typeface="Times New Roman" panose="02020603050405020304" pitchFamily="18" charset="0"/>
            </a:endParaRPr>
          </a:p>
        </p:txBody>
      </p:sp>
      <p:pic>
        <p:nvPicPr>
          <p:cNvPr id="36" name="Imagen 35">
            <a:extLst>
              <a:ext uri="{FF2B5EF4-FFF2-40B4-BE49-F238E27FC236}">
                <a16:creationId xmlns:a16="http://schemas.microsoft.com/office/drawing/2014/main" id="{36799146-5AAF-4EDA-A883-5E7BF991E878}"/>
              </a:ext>
            </a:extLst>
          </p:cNvPr>
          <p:cNvPicPr>
            <a:picLocks noChangeAspect="1"/>
          </p:cNvPicPr>
          <p:nvPr/>
        </p:nvPicPr>
        <p:blipFill>
          <a:blip r:embed="rId3"/>
          <a:stretch>
            <a:fillRect/>
          </a:stretch>
        </p:blipFill>
        <p:spPr>
          <a:xfrm>
            <a:off x="2834960" y="2407369"/>
            <a:ext cx="6522080" cy="2501538"/>
          </a:xfrm>
          <a:prstGeom prst="rect">
            <a:avLst/>
          </a:prstGeom>
        </p:spPr>
      </p:pic>
      <p:cxnSp>
        <p:nvCxnSpPr>
          <p:cNvPr id="71" name="Conector recto 70">
            <a:extLst>
              <a:ext uri="{FF2B5EF4-FFF2-40B4-BE49-F238E27FC236}">
                <a16:creationId xmlns:a16="http://schemas.microsoft.com/office/drawing/2014/main" id="{5AC49704-8C89-45FB-BF42-74C4C3E81078}"/>
              </a:ext>
            </a:extLst>
          </p:cNvPr>
          <p:cNvCxnSpPr>
            <a:cxnSpLocks/>
          </p:cNvCxnSpPr>
          <p:nvPr/>
        </p:nvCxnSpPr>
        <p:spPr>
          <a:xfrm>
            <a:off x="6096005" y="1441428"/>
            <a:ext cx="0" cy="241325"/>
          </a:xfrm>
          <a:prstGeom prst="line">
            <a:avLst/>
          </a:prstGeom>
          <a:noFill/>
          <a:ln w="9525" cap="flat" cmpd="sng">
            <a:solidFill>
              <a:schemeClr val="dk1"/>
            </a:solidFill>
            <a:prstDash val="solid"/>
            <a:round/>
            <a:headEnd type="none" w="med" len="med"/>
            <a:tailEnd type="diamond" w="med" len="med"/>
          </a:ln>
        </p:spPr>
      </p:cxnSp>
      <p:cxnSp>
        <p:nvCxnSpPr>
          <p:cNvPr id="72" name="Conector recto 71">
            <a:extLst>
              <a:ext uri="{FF2B5EF4-FFF2-40B4-BE49-F238E27FC236}">
                <a16:creationId xmlns:a16="http://schemas.microsoft.com/office/drawing/2014/main" id="{3F246BC5-44CE-4092-AD8A-03B5C84C818F}"/>
              </a:ext>
            </a:extLst>
          </p:cNvPr>
          <p:cNvCxnSpPr>
            <a:cxnSpLocks/>
          </p:cNvCxnSpPr>
          <p:nvPr/>
        </p:nvCxnSpPr>
        <p:spPr>
          <a:xfrm>
            <a:off x="6096000" y="2002584"/>
            <a:ext cx="0" cy="241325"/>
          </a:xfrm>
          <a:prstGeom prst="line">
            <a:avLst/>
          </a:prstGeom>
          <a:noFill/>
          <a:ln w="9525" cap="flat" cmpd="sng">
            <a:solidFill>
              <a:schemeClr val="dk1"/>
            </a:solidFill>
            <a:prstDash val="solid"/>
            <a:round/>
            <a:headEnd type="none" w="med" len="med"/>
            <a:tailEnd type="diamond" w="med" len="med"/>
          </a:ln>
        </p:spPr>
      </p:cxnSp>
      <p:sp>
        <p:nvSpPr>
          <p:cNvPr id="37" name="Rectángulo 36">
            <a:extLst>
              <a:ext uri="{FF2B5EF4-FFF2-40B4-BE49-F238E27FC236}">
                <a16:creationId xmlns:a16="http://schemas.microsoft.com/office/drawing/2014/main" id="{A5FE68D8-5CF4-4BFA-B395-B9A9990CB2AE}"/>
              </a:ext>
            </a:extLst>
          </p:cNvPr>
          <p:cNvSpPr/>
          <p:nvPr/>
        </p:nvSpPr>
        <p:spPr>
          <a:xfrm>
            <a:off x="3120060" y="2876795"/>
            <a:ext cx="6236980" cy="3175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pic>
        <p:nvPicPr>
          <p:cNvPr id="70" name="Picture 2" descr="Icono de Circulo Generic Flat">
            <a:extLst>
              <a:ext uri="{FF2B5EF4-FFF2-40B4-BE49-F238E27FC236}">
                <a16:creationId xmlns:a16="http://schemas.microsoft.com/office/drawing/2014/main" id="{73DDE080-5BAF-4752-B30C-90B830A509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237" y="5535380"/>
            <a:ext cx="241300" cy="241300"/>
          </a:xfrm>
          <a:prstGeom prst="rect">
            <a:avLst/>
          </a:prstGeom>
          <a:noFill/>
          <a:extLst>
            <a:ext uri="{909E8E84-426E-40DD-AFC4-6F175D3DCCD1}">
              <a14:hiddenFill xmlns:a14="http://schemas.microsoft.com/office/drawing/2010/main">
                <a:solidFill>
                  <a:srgbClr val="FFFFFF"/>
                </a:solidFill>
              </a14:hiddenFill>
            </a:ext>
          </a:extLst>
        </p:spPr>
      </p:pic>
      <p:sp>
        <p:nvSpPr>
          <p:cNvPr id="75" name="Rectángulo 74">
            <a:extLst>
              <a:ext uri="{FF2B5EF4-FFF2-40B4-BE49-F238E27FC236}">
                <a16:creationId xmlns:a16="http://schemas.microsoft.com/office/drawing/2014/main" id="{72167CEB-D700-4673-9808-976B1106FD1F}"/>
              </a:ext>
            </a:extLst>
          </p:cNvPr>
          <p:cNvSpPr/>
          <p:nvPr/>
        </p:nvSpPr>
        <p:spPr>
          <a:xfrm>
            <a:off x="980867" y="5425198"/>
            <a:ext cx="5029496" cy="461665"/>
          </a:xfrm>
          <a:prstGeom prst="rect">
            <a:avLst/>
          </a:prstGeom>
        </p:spPr>
        <p:txBody>
          <a:bodyPr wrap="square">
            <a:spAutoFit/>
          </a:bodyPr>
          <a:lstStyle/>
          <a:p>
            <a:r>
              <a:rPr lang="es-MX" sz="1200" dirty="0">
                <a:latin typeface="Times New Roman" panose="02020603050405020304" pitchFamily="18" charset="0"/>
                <a:cs typeface="Times New Roman" panose="02020603050405020304" pitchFamily="18" charset="0"/>
              </a:rPr>
              <a:t>Los resultados se presentan de forma concisa, lo que facilita el seguimiento de la visualización de los resultados para las sub imágenes encontradas.</a:t>
            </a:r>
            <a:endParaRPr lang="es-CO" sz="1200" dirty="0">
              <a:latin typeface="Times New Roman" panose="02020603050405020304" pitchFamily="18" charset="0"/>
              <a:cs typeface="Times New Roman" panose="02020603050405020304" pitchFamily="18" charset="0"/>
            </a:endParaRPr>
          </a:p>
        </p:txBody>
      </p:sp>
      <p:pic>
        <p:nvPicPr>
          <p:cNvPr id="73" name="Imagen 72">
            <a:extLst>
              <a:ext uri="{FF2B5EF4-FFF2-40B4-BE49-F238E27FC236}">
                <a16:creationId xmlns:a16="http://schemas.microsoft.com/office/drawing/2014/main" id="{1ED9DD17-7C8E-4ED8-833C-C2CB6A45DE79}"/>
              </a:ext>
            </a:extLst>
          </p:cNvPr>
          <p:cNvPicPr>
            <a:picLocks noChangeAspect="1"/>
          </p:cNvPicPr>
          <p:nvPr/>
        </p:nvPicPr>
        <p:blipFill>
          <a:blip r:embed="rId5"/>
          <a:stretch>
            <a:fillRect/>
          </a:stretch>
        </p:blipFill>
        <p:spPr>
          <a:xfrm>
            <a:off x="6790467" y="5417444"/>
            <a:ext cx="5029497" cy="469419"/>
          </a:xfrm>
          <a:prstGeom prst="rect">
            <a:avLst/>
          </a:prstGeom>
        </p:spPr>
      </p:pic>
      <p:cxnSp>
        <p:nvCxnSpPr>
          <p:cNvPr id="77" name="Google Shape;813;p40">
            <a:extLst>
              <a:ext uri="{FF2B5EF4-FFF2-40B4-BE49-F238E27FC236}">
                <a16:creationId xmlns:a16="http://schemas.microsoft.com/office/drawing/2014/main" id="{98FB0DA8-51AA-4F76-BA67-7BEE0DF2D1F5}"/>
              </a:ext>
            </a:extLst>
          </p:cNvPr>
          <p:cNvCxnSpPr/>
          <p:nvPr/>
        </p:nvCxnSpPr>
        <p:spPr>
          <a:xfrm>
            <a:off x="6096000" y="5665373"/>
            <a:ext cx="335400" cy="0"/>
          </a:xfrm>
          <a:prstGeom prst="straightConnector1">
            <a:avLst/>
          </a:prstGeom>
          <a:noFill/>
          <a:ln w="9525" cap="flat" cmpd="sng">
            <a:solidFill>
              <a:schemeClr val="dk1"/>
            </a:solidFill>
            <a:prstDash val="solid"/>
            <a:round/>
            <a:headEnd type="none" w="med" len="med"/>
            <a:tailEnd type="diamond" w="med" len="med"/>
          </a:ln>
        </p:spPr>
      </p:cxnSp>
      <p:sp>
        <p:nvSpPr>
          <p:cNvPr id="16" name="Título 1">
            <a:extLst>
              <a:ext uri="{FF2B5EF4-FFF2-40B4-BE49-F238E27FC236}">
                <a16:creationId xmlns:a16="http://schemas.microsoft.com/office/drawing/2014/main" id="{3689502F-B6DF-4EB9-A934-7CF8D0B4E13F}"/>
              </a:ext>
            </a:extLst>
          </p:cNvPr>
          <p:cNvSpPr txBox="1">
            <a:spLocks noGrp="1"/>
          </p:cNvSpPr>
          <p:nvPr>
            <p:ph type="title"/>
          </p:nvPr>
        </p:nvSpPr>
        <p:spPr>
          <a:xfrm>
            <a:off x="752563" y="-200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Función de área | Resultados de SRCV5</a:t>
            </a:r>
          </a:p>
        </p:txBody>
      </p:sp>
    </p:spTree>
    <p:extLst>
      <p:ext uri="{BB962C8B-B14F-4D97-AF65-F5344CB8AC3E}">
        <p14:creationId xmlns:p14="http://schemas.microsoft.com/office/powerpoint/2010/main" val="571678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9F4AF514-1ACB-4C6C-95A3-DB117A0DB02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137903" y="3137537"/>
            <a:ext cx="1916192" cy="582926"/>
          </a:xfrm>
          <a:prstGeom prst="rect">
            <a:avLst/>
          </a:prstGeom>
          <a:noFill/>
        </p:spPr>
      </p:pic>
    </p:spTree>
    <p:extLst>
      <p:ext uri="{BB962C8B-B14F-4D97-AF65-F5344CB8AC3E}">
        <p14:creationId xmlns:p14="http://schemas.microsoft.com/office/powerpoint/2010/main" val="1323641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248ECB33-68FE-498D-89EE-913218E50546}"/>
              </a:ext>
            </a:extLst>
          </p:cNvPr>
          <p:cNvSpPr txBox="1"/>
          <p:nvPr/>
        </p:nvSpPr>
        <p:spPr>
          <a:xfrm>
            <a:off x="812215" y="1858885"/>
            <a:ext cx="10567568" cy="1525418"/>
          </a:xfrm>
          <a:prstGeom prst="rect">
            <a:avLst/>
          </a:prstGeom>
          <a:noFill/>
        </p:spPr>
        <p:txBody>
          <a:bodyPr wrap="square" rtlCol="0">
            <a:spAutoFit/>
          </a:bodyPr>
          <a:lstStyle/>
          <a:p>
            <a:pPr algn="just">
              <a:lnSpc>
                <a:spcPct val="150000"/>
              </a:lnSpc>
            </a:pPr>
            <a:r>
              <a:rPr lang="es-MX" sz="1600" dirty="0">
                <a:latin typeface="Times New Roman" panose="02020603050405020304" pitchFamily="18" charset="0"/>
                <a:cs typeface="Times New Roman" panose="02020603050405020304" pitchFamily="18" charset="0"/>
              </a:rPr>
              <a:t>Si opta por realizar la separación manual, es imperativo establecer una estructura específica en la carpeta designada para cada modelo. En esta carpeta, debe crear dos subcarpetas clave: '</a:t>
            </a:r>
            <a:r>
              <a:rPr lang="es-MX" sz="1600" dirty="0" err="1">
                <a:latin typeface="Times New Roman" panose="02020603050405020304" pitchFamily="18" charset="0"/>
                <a:cs typeface="Times New Roman" panose="02020603050405020304" pitchFamily="18" charset="0"/>
              </a:rPr>
              <a:t>train</a:t>
            </a:r>
            <a:r>
              <a:rPr lang="es-MX" sz="1600" dirty="0">
                <a:latin typeface="Times New Roman" panose="02020603050405020304" pitchFamily="18" charset="0"/>
                <a:cs typeface="Times New Roman" panose="02020603050405020304" pitchFamily="18" charset="0"/>
              </a:rPr>
              <a:t>' y 'val'. Es fundamental almacenar los datos pertinentes en cada una de estas carpetas. Asegúrese de seguir esta nomenclatura, ya que es esencial para el correcto funcionamiento de las funciones. </a:t>
            </a:r>
            <a:endParaRPr lang="es-CO" sz="1600" dirty="0">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D98639BC-0B03-45EC-A54C-FDA481661115}"/>
              </a:ext>
            </a:extLst>
          </p:cNvPr>
          <p:cNvSpPr txBox="1"/>
          <p:nvPr/>
        </p:nvSpPr>
        <p:spPr>
          <a:xfrm>
            <a:off x="7853146" y="4877937"/>
            <a:ext cx="1752600" cy="230832"/>
          </a:xfrm>
          <a:prstGeom prst="rect">
            <a:avLst/>
          </a:prstGeom>
          <a:noFill/>
        </p:spPr>
        <p:txBody>
          <a:bodyPr wrap="square" rtlCol="0">
            <a:spAutoFit/>
          </a:bodyPr>
          <a:lstStyle/>
          <a:p>
            <a:r>
              <a:rPr lang="es-CO" sz="900" dirty="0">
                <a:solidFill>
                  <a:schemeClr val="bg1">
                    <a:lumMod val="50000"/>
                  </a:schemeClr>
                </a:solidFill>
                <a:latin typeface="Bell MT" panose="02020503060305020303" pitchFamily="18" charset="0"/>
              </a:rPr>
              <a:t>Modelo marcas</a:t>
            </a:r>
          </a:p>
        </p:txBody>
      </p:sp>
      <p:sp>
        <p:nvSpPr>
          <p:cNvPr id="13" name="CuadroTexto 12">
            <a:extLst>
              <a:ext uri="{FF2B5EF4-FFF2-40B4-BE49-F238E27FC236}">
                <a16:creationId xmlns:a16="http://schemas.microsoft.com/office/drawing/2014/main" id="{41B73DE7-9D4B-4ACC-B632-6E99737561FC}"/>
              </a:ext>
            </a:extLst>
          </p:cNvPr>
          <p:cNvSpPr txBox="1"/>
          <p:nvPr/>
        </p:nvSpPr>
        <p:spPr>
          <a:xfrm>
            <a:off x="7791463" y="4147707"/>
            <a:ext cx="2914401" cy="230832"/>
          </a:xfrm>
          <a:prstGeom prst="rect">
            <a:avLst/>
          </a:prstGeom>
          <a:noFill/>
        </p:spPr>
        <p:txBody>
          <a:bodyPr wrap="square" rtlCol="0">
            <a:spAutoFit/>
          </a:bodyPr>
          <a:lstStyle/>
          <a:p>
            <a:r>
              <a:rPr lang="es-CO" sz="900" dirty="0">
                <a:solidFill>
                  <a:schemeClr val="bg1">
                    <a:lumMod val="50000"/>
                  </a:schemeClr>
                </a:solidFill>
                <a:latin typeface="Bell MT" panose="02020503060305020303" pitchFamily="18" charset="0"/>
              </a:rPr>
              <a:t>Modelo de daños (rayón y abolladura)</a:t>
            </a:r>
          </a:p>
        </p:txBody>
      </p:sp>
      <p:pic>
        <p:nvPicPr>
          <p:cNvPr id="6" name="Imagen 5">
            <a:extLst>
              <a:ext uri="{FF2B5EF4-FFF2-40B4-BE49-F238E27FC236}">
                <a16:creationId xmlns:a16="http://schemas.microsoft.com/office/drawing/2014/main" id="{7861B695-663A-446B-B69E-FA0575ECD835}"/>
              </a:ext>
            </a:extLst>
          </p:cNvPr>
          <p:cNvPicPr>
            <a:picLocks noChangeAspect="1"/>
          </p:cNvPicPr>
          <p:nvPr/>
        </p:nvPicPr>
        <p:blipFill>
          <a:blip r:embed="rId2"/>
          <a:stretch>
            <a:fillRect/>
          </a:stretch>
        </p:blipFill>
        <p:spPr>
          <a:xfrm>
            <a:off x="6541686" y="4076101"/>
            <a:ext cx="1191855" cy="342948"/>
          </a:xfrm>
          <a:prstGeom prst="rect">
            <a:avLst/>
          </a:prstGeom>
        </p:spPr>
      </p:pic>
      <p:pic>
        <p:nvPicPr>
          <p:cNvPr id="8" name="Imagen 7">
            <a:extLst>
              <a:ext uri="{FF2B5EF4-FFF2-40B4-BE49-F238E27FC236}">
                <a16:creationId xmlns:a16="http://schemas.microsoft.com/office/drawing/2014/main" id="{32819445-8037-4D40-8817-3F8233F9DFCB}"/>
              </a:ext>
            </a:extLst>
          </p:cNvPr>
          <p:cNvPicPr>
            <a:picLocks noChangeAspect="1"/>
          </p:cNvPicPr>
          <p:nvPr/>
        </p:nvPicPr>
        <p:blipFill>
          <a:blip r:embed="rId3"/>
          <a:stretch>
            <a:fillRect/>
          </a:stretch>
        </p:blipFill>
        <p:spPr>
          <a:xfrm>
            <a:off x="4768640" y="4248432"/>
            <a:ext cx="828601" cy="767675"/>
          </a:xfrm>
          <a:prstGeom prst="rect">
            <a:avLst/>
          </a:prstGeom>
        </p:spPr>
      </p:pic>
      <p:pic>
        <p:nvPicPr>
          <p:cNvPr id="12" name="Imagen 11"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BCFCE2DD-0A3D-4987-B4E2-D56742090975}"/>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cxnSp>
        <p:nvCxnSpPr>
          <p:cNvPr id="19" name="Google Shape;123;p17">
            <a:extLst>
              <a:ext uri="{FF2B5EF4-FFF2-40B4-BE49-F238E27FC236}">
                <a16:creationId xmlns:a16="http://schemas.microsoft.com/office/drawing/2014/main" id="{8FACB10F-608F-4B68-9943-8D6D1C576BFA}"/>
              </a:ext>
            </a:extLst>
          </p:cNvPr>
          <p:cNvCxnSpPr/>
          <p:nvPr/>
        </p:nvCxnSpPr>
        <p:spPr>
          <a:xfrm rot="10800000" flipH="1">
            <a:off x="5655164" y="4252441"/>
            <a:ext cx="828600" cy="377400"/>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20" name="Google Shape;124;p17">
            <a:extLst>
              <a:ext uri="{FF2B5EF4-FFF2-40B4-BE49-F238E27FC236}">
                <a16:creationId xmlns:a16="http://schemas.microsoft.com/office/drawing/2014/main" id="{8AE6AA2A-CA91-49D0-B592-42CE8921A858}"/>
              </a:ext>
            </a:extLst>
          </p:cNvPr>
          <p:cNvCxnSpPr/>
          <p:nvPr/>
        </p:nvCxnSpPr>
        <p:spPr>
          <a:xfrm>
            <a:off x="5655164" y="4629841"/>
            <a:ext cx="828600" cy="377400"/>
          </a:xfrm>
          <a:prstGeom prst="bentConnector3">
            <a:avLst>
              <a:gd name="adj1" fmla="val 50000"/>
            </a:avLst>
          </a:prstGeom>
          <a:noFill/>
          <a:ln w="9525" cap="flat" cmpd="sng">
            <a:solidFill>
              <a:schemeClr val="dk1"/>
            </a:solidFill>
            <a:prstDash val="solid"/>
            <a:round/>
            <a:headEnd type="none" w="med" len="med"/>
            <a:tailEnd type="diamond" w="med" len="med"/>
          </a:ln>
        </p:spPr>
      </p:cxnSp>
      <p:sp>
        <p:nvSpPr>
          <p:cNvPr id="21" name="CuadroTexto 20">
            <a:extLst>
              <a:ext uri="{FF2B5EF4-FFF2-40B4-BE49-F238E27FC236}">
                <a16:creationId xmlns:a16="http://schemas.microsoft.com/office/drawing/2014/main" id="{AA105A01-B338-4E93-B5F8-EB269A17018C}"/>
              </a:ext>
            </a:extLst>
          </p:cNvPr>
          <p:cNvSpPr txBox="1"/>
          <p:nvPr/>
        </p:nvSpPr>
        <p:spPr>
          <a:xfrm>
            <a:off x="2193382" y="5002429"/>
            <a:ext cx="2794173" cy="307777"/>
          </a:xfrm>
          <a:prstGeom prst="rect">
            <a:avLst/>
          </a:prstGeom>
          <a:noFill/>
        </p:spPr>
        <p:txBody>
          <a:bodyPr wrap="square" rtlCol="0">
            <a:spAutoFit/>
          </a:bodyPr>
          <a:lstStyle/>
          <a:p>
            <a:r>
              <a:rPr lang="es-CO" sz="1400" dirty="0">
                <a:solidFill>
                  <a:schemeClr val="bg1">
                    <a:lumMod val="65000"/>
                  </a:schemeClr>
                </a:solidFill>
                <a:latin typeface="Times New Roman" panose="02020603050405020304" pitchFamily="18" charset="0"/>
                <a:cs typeface="Times New Roman" panose="02020603050405020304" pitchFamily="18" charset="0"/>
              </a:rPr>
              <a:t>../../</a:t>
            </a:r>
            <a:r>
              <a:rPr lang="es-CO" sz="1400" dirty="0" err="1">
                <a:solidFill>
                  <a:schemeClr val="bg1">
                    <a:lumMod val="65000"/>
                  </a:schemeClr>
                </a:solidFill>
                <a:latin typeface="Times New Roman" panose="02020603050405020304" pitchFamily="18" charset="0"/>
                <a:cs typeface="Times New Roman" panose="02020603050405020304" pitchFamily="18" charset="0"/>
              </a:rPr>
              <a:t>proyecto_yolo</a:t>
            </a:r>
            <a:r>
              <a:rPr lang="es-CO" sz="1400" dirty="0">
                <a:solidFill>
                  <a:schemeClr val="bg1">
                    <a:lumMod val="65000"/>
                  </a:schemeClr>
                </a:solidFill>
                <a:latin typeface="Times New Roman" panose="02020603050405020304" pitchFamily="18" charset="0"/>
                <a:cs typeface="Times New Roman" panose="02020603050405020304" pitchFamily="18" charset="0"/>
              </a:rPr>
              <a:t>/</a:t>
            </a:r>
            <a:r>
              <a:rPr lang="es-CO" sz="1400" dirty="0" err="1">
                <a:solidFill>
                  <a:schemeClr val="bg1">
                    <a:lumMod val="65000"/>
                  </a:schemeClr>
                </a:solidFill>
                <a:latin typeface="Times New Roman" panose="02020603050405020304" pitchFamily="18" charset="0"/>
                <a:cs typeface="Times New Roman" panose="02020603050405020304" pitchFamily="18" charset="0"/>
              </a:rPr>
              <a:t>dist</a:t>
            </a:r>
            <a:r>
              <a:rPr lang="es-CO" sz="1400" dirty="0">
                <a:solidFill>
                  <a:schemeClr val="bg1">
                    <a:lumMod val="65000"/>
                  </a:schemeClr>
                </a:solidFill>
                <a:latin typeface="Times New Roman" panose="02020603050405020304" pitchFamily="18" charset="0"/>
                <a:cs typeface="Times New Roman" panose="02020603050405020304" pitchFamily="18" charset="0"/>
              </a:rPr>
              <a:t>/</a:t>
            </a:r>
          </a:p>
        </p:txBody>
      </p:sp>
      <p:sp>
        <p:nvSpPr>
          <p:cNvPr id="15" name="Título 1">
            <a:extLst>
              <a:ext uri="{FF2B5EF4-FFF2-40B4-BE49-F238E27FC236}">
                <a16:creationId xmlns:a16="http://schemas.microsoft.com/office/drawing/2014/main" id="{C7467C08-EC4C-4531-99A8-EBD5A234362E}"/>
              </a:ext>
            </a:extLst>
          </p:cNvPr>
          <p:cNvSpPr txBox="1">
            <a:spLocks/>
          </p:cNvSpPr>
          <p:nvPr/>
        </p:nvSpPr>
        <p:spPr>
          <a:xfrm>
            <a:off x="838200" y="1383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Acomodando el </a:t>
            </a:r>
            <a:r>
              <a:rPr lang="es-CO" sz="1600" dirty="0" err="1">
                <a:latin typeface="Bahnschrift Light" panose="020B0502040204020203" pitchFamily="34" charset="0"/>
              </a:rPr>
              <a:t>Dataset</a:t>
            </a:r>
            <a:endParaRPr lang="es-CO" sz="1600" dirty="0">
              <a:latin typeface="Bahnschrift Light" panose="020B0502040204020203" pitchFamily="34" charset="0"/>
            </a:endParaRPr>
          </a:p>
        </p:txBody>
      </p:sp>
      <p:sp>
        <p:nvSpPr>
          <p:cNvPr id="14" name="CuadroTexto 13">
            <a:extLst>
              <a:ext uri="{FF2B5EF4-FFF2-40B4-BE49-F238E27FC236}">
                <a16:creationId xmlns:a16="http://schemas.microsoft.com/office/drawing/2014/main" id="{A9D95B77-A70C-4CC1-A2D7-588A6AAE0A91}"/>
              </a:ext>
            </a:extLst>
          </p:cNvPr>
          <p:cNvSpPr txBox="1"/>
          <p:nvPr/>
        </p:nvSpPr>
        <p:spPr>
          <a:xfrm>
            <a:off x="1815693" y="4211555"/>
            <a:ext cx="3022830" cy="830997"/>
          </a:xfrm>
          <a:prstGeom prst="rect">
            <a:avLst/>
          </a:prstGeom>
          <a:noFill/>
        </p:spPr>
        <p:txBody>
          <a:bodyPr wrap="square" rtlCol="0">
            <a:spAutoFit/>
          </a:bodyPr>
          <a:lstStyle/>
          <a:p>
            <a:r>
              <a:rPr lang="es-MX" sz="1600" dirty="0">
                <a:latin typeface="Bell MT" panose="02020503060305020303" pitchFamily="18" charset="0"/>
              </a:rPr>
              <a:t>Esta nomenclatura es prioritaria para cualquier modelo si se opta por la separación manual.</a:t>
            </a:r>
            <a:endParaRPr lang="es-CO" sz="1600" dirty="0">
              <a:latin typeface="Bell MT" panose="02020503060305020303" pitchFamily="18" charset="0"/>
            </a:endParaRPr>
          </a:p>
        </p:txBody>
      </p:sp>
      <p:sp>
        <p:nvSpPr>
          <p:cNvPr id="16" name="CuadroTexto 15">
            <a:extLst>
              <a:ext uri="{FF2B5EF4-FFF2-40B4-BE49-F238E27FC236}">
                <a16:creationId xmlns:a16="http://schemas.microsoft.com/office/drawing/2014/main" id="{141FE3EA-4CDB-4B3C-A962-90B196D87712}"/>
              </a:ext>
            </a:extLst>
          </p:cNvPr>
          <p:cNvSpPr txBox="1"/>
          <p:nvPr/>
        </p:nvSpPr>
        <p:spPr>
          <a:xfrm>
            <a:off x="5383901" y="3669650"/>
            <a:ext cx="2794173" cy="338554"/>
          </a:xfrm>
          <a:prstGeom prst="rect">
            <a:avLst/>
          </a:prstGeom>
          <a:noFill/>
        </p:spPr>
        <p:txBody>
          <a:bodyPr wrap="square" rtlCol="0">
            <a:spAutoFit/>
          </a:bodyPr>
          <a:lstStyle/>
          <a:p>
            <a:pPr marL="285750" indent="-285750">
              <a:buFont typeface="Arial" panose="020B0604020202020204" pitchFamily="34" charset="0"/>
              <a:buChar char="•"/>
            </a:pPr>
            <a:r>
              <a:rPr lang="es-CO" sz="1600" dirty="0">
                <a:solidFill>
                  <a:srgbClr val="FF0000"/>
                </a:solidFill>
                <a:latin typeface="Bell MT" panose="02020503060305020303" pitchFamily="18" charset="0"/>
              </a:rPr>
              <a:t>80% del data</a:t>
            </a:r>
          </a:p>
        </p:txBody>
      </p:sp>
      <p:sp>
        <p:nvSpPr>
          <p:cNvPr id="17" name="CuadroTexto 16">
            <a:extLst>
              <a:ext uri="{FF2B5EF4-FFF2-40B4-BE49-F238E27FC236}">
                <a16:creationId xmlns:a16="http://schemas.microsoft.com/office/drawing/2014/main" id="{992128B2-9B10-4D20-844D-F982F6930AA5}"/>
              </a:ext>
            </a:extLst>
          </p:cNvPr>
          <p:cNvSpPr txBox="1"/>
          <p:nvPr/>
        </p:nvSpPr>
        <p:spPr>
          <a:xfrm>
            <a:off x="5400042" y="5156318"/>
            <a:ext cx="2794173" cy="338554"/>
          </a:xfrm>
          <a:prstGeom prst="rect">
            <a:avLst/>
          </a:prstGeom>
          <a:noFill/>
        </p:spPr>
        <p:txBody>
          <a:bodyPr wrap="square" rtlCol="0">
            <a:spAutoFit/>
          </a:bodyPr>
          <a:lstStyle/>
          <a:p>
            <a:pPr marL="285750" indent="-285750">
              <a:buFont typeface="Arial" panose="020B0604020202020204" pitchFamily="34" charset="0"/>
              <a:buChar char="•"/>
            </a:pPr>
            <a:r>
              <a:rPr lang="es-CO" sz="1600" dirty="0">
                <a:solidFill>
                  <a:srgbClr val="FF0000"/>
                </a:solidFill>
                <a:latin typeface="Bell MT" panose="02020503060305020303" pitchFamily="18" charset="0"/>
              </a:rPr>
              <a:t>20% del data</a:t>
            </a:r>
          </a:p>
        </p:txBody>
      </p:sp>
      <p:sp>
        <p:nvSpPr>
          <p:cNvPr id="18" name="CuadroTexto 17">
            <a:extLst>
              <a:ext uri="{FF2B5EF4-FFF2-40B4-BE49-F238E27FC236}">
                <a16:creationId xmlns:a16="http://schemas.microsoft.com/office/drawing/2014/main" id="{FC5CC2D8-4E0A-4ACB-9FC8-1E88D9CB3AEE}"/>
              </a:ext>
            </a:extLst>
          </p:cNvPr>
          <p:cNvSpPr txBox="1"/>
          <p:nvPr/>
        </p:nvSpPr>
        <p:spPr>
          <a:xfrm>
            <a:off x="5383900" y="3449850"/>
            <a:ext cx="2794173" cy="338554"/>
          </a:xfrm>
          <a:prstGeom prst="rect">
            <a:avLst/>
          </a:prstGeom>
          <a:noFill/>
        </p:spPr>
        <p:txBody>
          <a:bodyPr wrap="square" rtlCol="0">
            <a:spAutoFit/>
          </a:bodyPr>
          <a:lstStyle/>
          <a:p>
            <a:pPr marL="285750" indent="-285750">
              <a:buFont typeface="Arial" panose="020B0604020202020204" pitchFamily="34" charset="0"/>
              <a:buChar char="•"/>
            </a:pPr>
            <a:r>
              <a:rPr lang="es-CO" sz="1600" dirty="0">
                <a:latin typeface="Bell MT" panose="02020503060305020303" pitchFamily="18" charset="0"/>
              </a:rPr>
              <a:t>70% del data</a:t>
            </a:r>
          </a:p>
        </p:txBody>
      </p:sp>
      <p:sp>
        <p:nvSpPr>
          <p:cNvPr id="22" name="CuadroTexto 21">
            <a:extLst>
              <a:ext uri="{FF2B5EF4-FFF2-40B4-BE49-F238E27FC236}">
                <a16:creationId xmlns:a16="http://schemas.microsoft.com/office/drawing/2014/main" id="{C38A10B8-22A2-40EE-846B-91385B0A715B}"/>
              </a:ext>
            </a:extLst>
          </p:cNvPr>
          <p:cNvSpPr txBox="1"/>
          <p:nvPr/>
        </p:nvSpPr>
        <p:spPr>
          <a:xfrm>
            <a:off x="5400042" y="5395689"/>
            <a:ext cx="2794173" cy="338554"/>
          </a:xfrm>
          <a:prstGeom prst="rect">
            <a:avLst/>
          </a:prstGeom>
          <a:noFill/>
        </p:spPr>
        <p:txBody>
          <a:bodyPr wrap="square" rtlCol="0">
            <a:spAutoFit/>
          </a:bodyPr>
          <a:lstStyle/>
          <a:p>
            <a:pPr marL="285750" indent="-285750">
              <a:buFont typeface="Arial" panose="020B0604020202020204" pitchFamily="34" charset="0"/>
              <a:buChar char="•"/>
            </a:pPr>
            <a:r>
              <a:rPr lang="es-CO" sz="1600" dirty="0">
                <a:latin typeface="Bell MT" panose="02020503060305020303" pitchFamily="18" charset="0"/>
              </a:rPr>
              <a:t>30% del data</a:t>
            </a:r>
          </a:p>
        </p:txBody>
      </p:sp>
      <p:pic>
        <p:nvPicPr>
          <p:cNvPr id="23" name="Picture 2" descr=" ">
            <a:extLst>
              <a:ext uri="{FF2B5EF4-FFF2-40B4-BE49-F238E27FC236}">
                <a16:creationId xmlns:a16="http://schemas.microsoft.com/office/drawing/2014/main" id="{B871365E-AAEE-4CA1-A611-97F5B83DEA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flipH="1">
            <a:off x="4910954" y="3788446"/>
            <a:ext cx="472947" cy="4729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 ">
            <a:extLst>
              <a:ext uri="{FF2B5EF4-FFF2-40B4-BE49-F238E27FC236}">
                <a16:creationId xmlns:a16="http://schemas.microsoft.com/office/drawing/2014/main" id="{A04D679B-37F3-48EE-9732-C13DBAFAA7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215" y="4903381"/>
            <a:ext cx="462658" cy="462658"/>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E2D76CFC-B160-4471-9551-CD2EE08C7450}"/>
              </a:ext>
            </a:extLst>
          </p:cNvPr>
          <p:cNvSpPr txBox="1"/>
          <p:nvPr/>
        </p:nvSpPr>
        <p:spPr>
          <a:xfrm>
            <a:off x="6483764" y="4425331"/>
            <a:ext cx="1249777" cy="400110"/>
          </a:xfrm>
          <a:prstGeom prst="rect">
            <a:avLst/>
          </a:prstGeom>
          <a:noFill/>
        </p:spPr>
        <p:txBody>
          <a:bodyPr wrap="square" rtlCol="0">
            <a:spAutoFit/>
          </a:bodyPr>
          <a:lstStyle/>
          <a:p>
            <a:r>
              <a:rPr lang="es-CO" sz="1000" dirty="0">
                <a:solidFill>
                  <a:srgbClr val="FF0000"/>
                </a:solidFill>
                <a:latin typeface="Bell MT" panose="02020503060305020303" pitchFamily="18" charset="0"/>
              </a:rPr>
              <a:t>Carpetas designadas para cada modelo.</a:t>
            </a:r>
          </a:p>
        </p:txBody>
      </p:sp>
      <p:sp>
        <p:nvSpPr>
          <p:cNvPr id="2" name="Rectángulo 1">
            <a:extLst>
              <a:ext uri="{FF2B5EF4-FFF2-40B4-BE49-F238E27FC236}">
                <a16:creationId xmlns:a16="http://schemas.microsoft.com/office/drawing/2014/main" id="{F61A3DCD-D3D5-4ADC-BF49-7E4FBE8FEB89}"/>
              </a:ext>
            </a:extLst>
          </p:cNvPr>
          <p:cNvSpPr/>
          <p:nvPr/>
        </p:nvSpPr>
        <p:spPr>
          <a:xfrm>
            <a:off x="6397240" y="4027774"/>
            <a:ext cx="1394230" cy="120383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O"/>
          </a:p>
        </p:txBody>
      </p:sp>
      <p:pic>
        <p:nvPicPr>
          <p:cNvPr id="26" name="Imagen 25">
            <a:extLst>
              <a:ext uri="{FF2B5EF4-FFF2-40B4-BE49-F238E27FC236}">
                <a16:creationId xmlns:a16="http://schemas.microsoft.com/office/drawing/2014/main" id="{12219C92-008C-4C08-94B1-2A51EFF3003A}"/>
              </a:ext>
            </a:extLst>
          </p:cNvPr>
          <p:cNvPicPr>
            <a:picLocks noChangeAspect="1"/>
          </p:cNvPicPr>
          <p:nvPr/>
        </p:nvPicPr>
        <p:blipFill>
          <a:blip r:embed="rId6"/>
          <a:stretch>
            <a:fillRect/>
          </a:stretch>
        </p:blipFill>
        <p:spPr>
          <a:xfrm>
            <a:off x="6546272" y="4853215"/>
            <a:ext cx="1187269" cy="334280"/>
          </a:xfrm>
          <a:prstGeom prst="rect">
            <a:avLst/>
          </a:prstGeom>
        </p:spPr>
      </p:pic>
    </p:spTree>
    <p:extLst>
      <p:ext uri="{BB962C8B-B14F-4D97-AF65-F5344CB8AC3E}">
        <p14:creationId xmlns:p14="http://schemas.microsoft.com/office/powerpoint/2010/main" val="4056187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70809472-2845-4165-A639-05F3A25FD859}"/>
              </a:ext>
            </a:extLst>
          </p:cNvPr>
          <p:cNvSpPr txBox="1"/>
          <p:nvPr/>
        </p:nvSpPr>
        <p:spPr>
          <a:xfrm>
            <a:off x="838200" y="1462097"/>
            <a:ext cx="10515599" cy="584775"/>
          </a:xfrm>
          <a:prstGeom prst="rect">
            <a:avLst/>
          </a:prstGeom>
          <a:noFill/>
        </p:spPr>
        <p:txBody>
          <a:bodyPr wrap="square" rtlCol="0">
            <a:spAutoFit/>
          </a:bodyPr>
          <a:lstStyle/>
          <a:p>
            <a:pPr algn="just"/>
            <a:r>
              <a:rPr lang="es-MX" sz="1600" dirty="0">
                <a:latin typeface="Times New Roman" panose="02020603050405020304" pitchFamily="18" charset="0"/>
                <a:cs typeface="Times New Roman" panose="02020603050405020304" pitchFamily="18" charset="0"/>
              </a:rPr>
              <a:t>Si no distribuye el conjunto de datos manualmente para cada modelo, la siguiente celda le permitirá la división aleatoria sin preocuparse por las estructuras de archivos .png y .</a:t>
            </a:r>
            <a:r>
              <a:rPr lang="es-MX" sz="1600" dirty="0" err="1">
                <a:latin typeface="Times New Roman" panose="02020603050405020304" pitchFamily="18" charset="0"/>
                <a:cs typeface="Times New Roman" panose="02020603050405020304" pitchFamily="18" charset="0"/>
              </a:rPr>
              <a:t>json</a:t>
            </a:r>
            <a:r>
              <a:rPr lang="es-MX" sz="1600" dirty="0">
                <a:latin typeface="Times New Roman" panose="02020603050405020304" pitchFamily="18" charset="0"/>
                <a:cs typeface="Times New Roman" panose="02020603050405020304" pitchFamily="18" charset="0"/>
              </a:rPr>
              <a:t>. </a:t>
            </a:r>
            <a:endParaRPr lang="es-CO" sz="1600" dirty="0">
              <a:latin typeface="Times New Roman" panose="02020603050405020304" pitchFamily="18" charset="0"/>
              <a:cs typeface="Times New Roman" panose="02020603050405020304" pitchFamily="18" charset="0"/>
            </a:endParaRPr>
          </a:p>
        </p:txBody>
      </p:sp>
      <p:pic>
        <p:nvPicPr>
          <p:cNvPr id="5" name="Imagen 4"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9F5C039A-3216-4CF8-B5EA-15847B72C86D}"/>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pic>
        <p:nvPicPr>
          <p:cNvPr id="7" name="Imagen 6">
            <a:extLst>
              <a:ext uri="{FF2B5EF4-FFF2-40B4-BE49-F238E27FC236}">
                <a16:creationId xmlns:a16="http://schemas.microsoft.com/office/drawing/2014/main" id="{9F62842F-1F5E-4475-A624-3991AFB07368}"/>
              </a:ext>
            </a:extLst>
          </p:cNvPr>
          <p:cNvPicPr/>
          <p:nvPr/>
        </p:nvPicPr>
        <p:blipFill>
          <a:blip r:embed="rId3"/>
          <a:stretch>
            <a:fillRect/>
          </a:stretch>
        </p:blipFill>
        <p:spPr>
          <a:xfrm>
            <a:off x="959433" y="4992083"/>
            <a:ext cx="4029425" cy="857388"/>
          </a:xfrm>
          <a:prstGeom prst="rect">
            <a:avLst/>
          </a:prstGeom>
        </p:spPr>
      </p:pic>
      <p:sp>
        <p:nvSpPr>
          <p:cNvPr id="9" name="CuadroTexto 8">
            <a:extLst>
              <a:ext uri="{FF2B5EF4-FFF2-40B4-BE49-F238E27FC236}">
                <a16:creationId xmlns:a16="http://schemas.microsoft.com/office/drawing/2014/main" id="{CB75476E-A899-4476-80AD-AF2B155A0D3B}"/>
              </a:ext>
            </a:extLst>
          </p:cNvPr>
          <p:cNvSpPr txBox="1"/>
          <p:nvPr/>
        </p:nvSpPr>
        <p:spPr>
          <a:xfrm>
            <a:off x="5183887" y="5225699"/>
            <a:ext cx="4914418" cy="584775"/>
          </a:xfrm>
          <a:prstGeom prst="rect">
            <a:avLst/>
          </a:prstGeom>
          <a:noFill/>
        </p:spPr>
        <p:txBody>
          <a:bodyPr wrap="square" rtlCol="0">
            <a:spAutoFit/>
          </a:bodyPr>
          <a:lstStyle/>
          <a:p>
            <a:r>
              <a:rPr lang="es-CO" sz="1600" dirty="0">
                <a:latin typeface="Times New Roman" panose="02020603050405020304" pitchFamily="18" charset="0"/>
                <a:cs typeface="Times New Roman" panose="02020603050405020304" pitchFamily="18" charset="0"/>
              </a:rPr>
              <a:t>Ejecute la celda y acceda a la plataforma LABELME.</a:t>
            </a:r>
          </a:p>
          <a:p>
            <a:endParaRPr lang="es-CO" sz="1600" dirty="0">
              <a:latin typeface="Times New Roman" panose="02020603050405020304" pitchFamily="18" charset="0"/>
              <a:cs typeface="Times New Roman" panose="02020603050405020304" pitchFamily="18" charset="0"/>
            </a:endParaRPr>
          </a:p>
        </p:txBody>
      </p:sp>
      <p:cxnSp>
        <p:nvCxnSpPr>
          <p:cNvPr id="13" name="Google Shape;123;p17">
            <a:extLst>
              <a:ext uri="{FF2B5EF4-FFF2-40B4-BE49-F238E27FC236}">
                <a16:creationId xmlns:a16="http://schemas.microsoft.com/office/drawing/2014/main" id="{CA37E9E5-1B94-41DC-8F2D-73D25E0ADE26}"/>
              </a:ext>
            </a:extLst>
          </p:cNvPr>
          <p:cNvCxnSpPr>
            <a:cxnSpLocks/>
            <a:stCxn id="7" idx="1"/>
          </p:cNvCxnSpPr>
          <p:nvPr/>
        </p:nvCxnSpPr>
        <p:spPr>
          <a:xfrm rot="10800000" flipH="1">
            <a:off x="959433" y="3008101"/>
            <a:ext cx="2555048" cy="2412677"/>
          </a:xfrm>
          <a:prstGeom prst="bentConnector3">
            <a:avLst>
              <a:gd name="adj1" fmla="val -8947"/>
            </a:avLst>
          </a:prstGeom>
          <a:noFill/>
          <a:ln w="9525" cap="flat" cmpd="sng">
            <a:solidFill>
              <a:schemeClr val="dk1"/>
            </a:solidFill>
            <a:prstDash val="solid"/>
            <a:round/>
            <a:headEnd type="none" w="med" len="med"/>
            <a:tailEnd type="diamond" w="med" len="med"/>
          </a:ln>
        </p:spPr>
      </p:cxnSp>
      <p:sp>
        <p:nvSpPr>
          <p:cNvPr id="15" name="Título 1">
            <a:extLst>
              <a:ext uri="{FF2B5EF4-FFF2-40B4-BE49-F238E27FC236}">
                <a16:creationId xmlns:a16="http://schemas.microsoft.com/office/drawing/2014/main" id="{C5006047-52B0-4732-96B4-910EC2A9BF55}"/>
              </a:ext>
            </a:extLst>
          </p:cNvPr>
          <p:cNvSpPr txBox="1">
            <a:spLocks/>
          </p:cNvSpPr>
          <p:nvPr/>
        </p:nvSpPr>
        <p:spPr>
          <a:xfrm>
            <a:off x="838200" y="1383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Acomodando el </a:t>
            </a:r>
            <a:r>
              <a:rPr lang="es-CO" sz="1600" dirty="0" err="1">
                <a:latin typeface="Bahnschrift Light" panose="020B0502040204020203" pitchFamily="34" charset="0"/>
              </a:rPr>
              <a:t>Dataset</a:t>
            </a:r>
            <a:r>
              <a:rPr lang="es-CO" sz="1600" dirty="0">
                <a:latin typeface="Bahnschrift Light" panose="020B0502040204020203" pitchFamily="34" charset="0"/>
              </a:rPr>
              <a:t> </a:t>
            </a:r>
          </a:p>
        </p:txBody>
      </p:sp>
      <p:sp>
        <p:nvSpPr>
          <p:cNvPr id="10" name="CuadroTexto 9">
            <a:extLst>
              <a:ext uri="{FF2B5EF4-FFF2-40B4-BE49-F238E27FC236}">
                <a16:creationId xmlns:a16="http://schemas.microsoft.com/office/drawing/2014/main" id="{0EB57CCF-8EF7-4AAA-A572-37D353290AE9}"/>
              </a:ext>
            </a:extLst>
          </p:cNvPr>
          <p:cNvSpPr txBox="1"/>
          <p:nvPr/>
        </p:nvSpPr>
        <p:spPr>
          <a:xfrm>
            <a:off x="7863246" y="2911778"/>
            <a:ext cx="3490553" cy="954107"/>
          </a:xfrm>
          <a:prstGeom prst="rect">
            <a:avLst/>
          </a:prstGeom>
          <a:noFill/>
        </p:spPr>
        <p:txBody>
          <a:bodyPr wrap="square" rtlCol="0">
            <a:spAutoFit/>
          </a:bodyPr>
          <a:lstStyle/>
          <a:p>
            <a:r>
              <a:rPr lang="es-MX" sz="1400" dirty="0">
                <a:latin typeface="Times New Roman" panose="02020603050405020304" pitchFamily="18" charset="0"/>
                <a:cs typeface="Times New Roman" panose="02020603050405020304" pitchFamily="18" charset="0"/>
              </a:rPr>
              <a:t>En caso de que no haya separado los datos y haya utilizado </a:t>
            </a:r>
            <a:r>
              <a:rPr lang="es-MX" sz="1400" dirty="0" err="1">
                <a:latin typeface="Times New Roman" panose="02020603050405020304" pitchFamily="18" charset="0"/>
                <a:cs typeface="Times New Roman" panose="02020603050405020304" pitchFamily="18" charset="0"/>
              </a:rPr>
              <a:t>LabelMe</a:t>
            </a:r>
            <a:r>
              <a:rPr lang="es-MX" sz="1400" dirty="0">
                <a:latin typeface="Times New Roman" panose="02020603050405020304" pitchFamily="18" charset="0"/>
                <a:cs typeface="Times New Roman" panose="02020603050405020304" pitchFamily="18" charset="0"/>
              </a:rPr>
              <a:t> para el etiquetado, puede utilizar esta función para separar los datos.</a:t>
            </a:r>
            <a:endParaRPr lang="es-CO" sz="1400" dirty="0">
              <a:latin typeface="Times New Roman" panose="02020603050405020304" pitchFamily="18" charset="0"/>
              <a:cs typeface="Times New Roman" panose="02020603050405020304" pitchFamily="18" charset="0"/>
            </a:endParaRPr>
          </a:p>
        </p:txBody>
      </p:sp>
      <p:pic>
        <p:nvPicPr>
          <p:cNvPr id="2" name="Imagen 1">
            <a:extLst>
              <a:ext uri="{FF2B5EF4-FFF2-40B4-BE49-F238E27FC236}">
                <a16:creationId xmlns:a16="http://schemas.microsoft.com/office/drawing/2014/main" id="{8D0E3C22-5C5C-42A1-975B-CDB566C58299}"/>
              </a:ext>
            </a:extLst>
          </p:cNvPr>
          <p:cNvPicPr>
            <a:picLocks noChangeAspect="1"/>
          </p:cNvPicPr>
          <p:nvPr/>
        </p:nvPicPr>
        <p:blipFill>
          <a:blip r:embed="rId4"/>
          <a:stretch>
            <a:fillRect/>
          </a:stretch>
        </p:blipFill>
        <p:spPr>
          <a:xfrm>
            <a:off x="3736631" y="2256144"/>
            <a:ext cx="3904465" cy="2049933"/>
          </a:xfrm>
          <a:prstGeom prst="rect">
            <a:avLst/>
          </a:prstGeom>
        </p:spPr>
      </p:pic>
      <p:pic>
        <p:nvPicPr>
          <p:cNvPr id="1028" name="Picture 4" descr="Seite für Öffentlichkeit gesperrt">
            <a:extLst>
              <a:ext uri="{FF2B5EF4-FFF2-40B4-BE49-F238E27FC236}">
                <a16:creationId xmlns:a16="http://schemas.microsoft.com/office/drawing/2014/main" id="{A0C3FD37-39A4-4557-A41D-24461D5A06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3887" y="5741732"/>
            <a:ext cx="396642" cy="396642"/>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88E8197C-3652-4E56-8064-CE95AC21CD0D}"/>
              </a:ext>
            </a:extLst>
          </p:cNvPr>
          <p:cNvSpPr txBox="1"/>
          <p:nvPr/>
        </p:nvSpPr>
        <p:spPr>
          <a:xfrm>
            <a:off x="5580529" y="5779978"/>
            <a:ext cx="4914418" cy="523220"/>
          </a:xfrm>
          <a:prstGeom prst="rect">
            <a:avLst/>
          </a:prstGeom>
          <a:noFill/>
        </p:spPr>
        <p:txBody>
          <a:bodyPr wrap="square" rtlCol="0">
            <a:spAutoFit/>
          </a:bodyPr>
          <a:lstStyle/>
          <a:p>
            <a:r>
              <a:rPr lang="es-MX" sz="1400" dirty="0">
                <a:latin typeface="Times New Roman" panose="02020603050405020304" pitchFamily="18" charset="0"/>
                <a:cs typeface="Times New Roman" panose="02020603050405020304" pitchFamily="18" charset="0"/>
              </a:rPr>
              <a:t>En caso de que experimente un error, es probable que no haya seguido los pasos descritos en la diapositiva No.7</a:t>
            </a:r>
            <a:endParaRPr lang="es-CO" sz="1400" dirty="0">
              <a:latin typeface="Times New Roman" panose="02020603050405020304" pitchFamily="18" charset="0"/>
              <a:cs typeface="Times New Roman" panose="02020603050405020304" pitchFamily="18" charset="0"/>
            </a:endParaRPr>
          </a:p>
        </p:txBody>
      </p:sp>
      <p:sp>
        <p:nvSpPr>
          <p:cNvPr id="14" name="Título 1">
            <a:extLst>
              <a:ext uri="{FF2B5EF4-FFF2-40B4-BE49-F238E27FC236}">
                <a16:creationId xmlns:a16="http://schemas.microsoft.com/office/drawing/2014/main" id="{70366B24-316A-4196-A168-7EDF72854DB8}"/>
              </a:ext>
            </a:extLst>
          </p:cNvPr>
          <p:cNvSpPr txBox="1">
            <a:spLocks/>
          </p:cNvSpPr>
          <p:nvPr/>
        </p:nvSpPr>
        <p:spPr>
          <a:xfrm>
            <a:off x="716967" y="405865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Proceso de etiquetado</a:t>
            </a:r>
          </a:p>
        </p:txBody>
      </p:sp>
    </p:spTree>
    <p:extLst>
      <p:ext uri="{BB962C8B-B14F-4D97-AF65-F5344CB8AC3E}">
        <p14:creationId xmlns:p14="http://schemas.microsoft.com/office/powerpoint/2010/main" val="1410860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248ECB33-68FE-498D-89EE-913218E50546}"/>
              </a:ext>
            </a:extLst>
          </p:cNvPr>
          <p:cNvSpPr txBox="1"/>
          <p:nvPr/>
        </p:nvSpPr>
        <p:spPr>
          <a:xfrm>
            <a:off x="648559" y="1382607"/>
            <a:ext cx="10747285" cy="584775"/>
          </a:xfrm>
          <a:prstGeom prst="rect">
            <a:avLst/>
          </a:prstGeom>
          <a:noFill/>
        </p:spPr>
        <p:txBody>
          <a:bodyPr wrap="square" rtlCol="0">
            <a:spAutoFit/>
          </a:bodyPr>
          <a:lstStyle/>
          <a:p>
            <a:r>
              <a:rPr lang="es-CO" sz="1600" dirty="0">
                <a:latin typeface="Times New Roman" panose="02020603050405020304" pitchFamily="18" charset="0"/>
                <a:cs typeface="Times New Roman" panose="02020603050405020304" pitchFamily="18" charset="0"/>
              </a:rPr>
              <a:t>Antes de utilizar los modos de YOLOv8 (entrenamiento, validación, exportación y predicción), es necesario ajustar los datos con los que se entrenará el modelo. </a:t>
            </a:r>
          </a:p>
        </p:txBody>
      </p:sp>
      <p:pic>
        <p:nvPicPr>
          <p:cNvPr id="8" name="Imagen 7"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C153558B-A0A3-418A-BA96-993ECF8A03F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12" name="Google Shape;450;p30">
            <a:extLst>
              <a:ext uri="{FF2B5EF4-FFF2-40B4-BE49-F238E27FC236}">
                <a16:creationId xmlns:a16="http://schemas.microsoft.com/office/drawing/2014/main" id="{C1917D51-837D-4334-84C5-055B112B0E13}"/>
              </a:ext>
            </a:extLst>
          </p:cNvPr>
          <p:cNvSpPr txBox="1"/>
          <p:nvPr/>
        </p:nvSpPr>
        <p:spPr>
          <a:xfrm flipH="1">
            <a:off x="5808788" y="2424335"/>
            <a:ext cx="807300" cy="80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1">
              <a:solidFill>
                <a:schemeClr val="lt1"/>
              </a:solidFill>
              <a:latin typeface="Akatab"/>
              <a:ea typeface="Akatab"/>
              <a:cs typeface="Akatab"/>
              <a:sym typeface="Akatab"/>
            </a:endParaRPr>
          </a:p>
        </p:txBody>
      </p:sp>
      <p:sp>
        <p:nvSpPr>
          <p:cNvPr id="13" name="Google Shape;451;p30">
            <a:extLst>
              <a:ext uri="{FF2B5EF4-FFF2-40B4-BE49-F238E27FC236}">
                <a16:creationId xmlns:a16="http://schemas.microsoft.com/office/drawing/2014/main" id="{ED90B9EA-518E-4E6C-B7E8-863287B42A13}"/>
              </a:ext>
            </a:extLst>
          </p:cNvPr>
          <p:cNvSpPr txBox="1"/>
          <p:nvPr/>
        </p:nvSpPr>
        <p:spPr>
          <a:xfrm flipH="1">
            <a:off x="7695196" y="3193167"/>
            <a:ext cx="807300" cy="7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900" b="1">
              <a:solidFill>
                <a:schemeClr val="lt1"/>
              </a:solidFill>
              <a:latin typeface="Akatab"/>
              <a:ea typeface="Akatab"/>
              <a:cs typeface="Akatab"/>
              <a:sym typeface="Akatab"/>
            </a:endParaRPr>
          </a:p>
        </p:txBody>
      </p:sp>
      <p:cxnSp>
        <p:nvCxnSpPr>
          <p:cNvPr id="15" name="Google Shape;453;p30">
            <a:extLst>
              <a:ext uri="{FF2B5EF4-FFF2-40B4-BE49-F238E27FC236}">
                <a16:creationId xmlns:a16="http://schemas.microsoft.com/office/drawing/2014/main" id="{F934EE79-1BB4-458F-A125-9D83A0D3B698}"/>
              </a:ext>
            </a:extLst>
          </p:cNvPr>
          <p:cNvCxnSpPr>
            <a:cxnSpLocks/>
            <a:stCxn id="5" idx="0"/>
          </p:cNvCxnSpPr>
          <p:nvPr/>
        </p:nvCxnSpPr>
        <p:spPr>
          <a:xfrm rot="16200000" flipV="1">
            <a:off x="6562268" y="2457255"/>
            <a:ext cx="764808" cy="1232916"/>
          </a:xfrm>
          <a:prstGeom prst="bentConnector2">
            <a:avLst/>
          </a:prstGeom>
          <a:noFill/>
          <a:ln w="9525" cap="flat" cmpd="sng">
            <a:solidFill>
              <a:schemeClr val="dk1"/>
            </a:solidFill>
            <a:prstDash val="solid"/>
            <a:round/>
            <a:headEnd type="none" w="med" len="med"/>
            <a:tailEnd type="diamond" w="med" len="med"/>
          </a:ln>
        </p:spPr>
      </p:cxnSp>
      <p:cxnSp>
        <p:nvCxnSpPr>
          <p:cNvPr id="16" name="Google Shape;454;p30">
            <a:extLst>
              <a:ext uri="{FF2B5EF4-FFF2-40B4-BE49-F238E27FC236}">
                <a16:creationId xmlns:a16="http://schemas.microsoft.com/office/drawing/2014/main" id="{53C42996-22BF-4EF8-BAF5-735DE19E07B7}"/>
              </a:ext>
            </a:extLst>
          </p:cNvPr>
          <p:cNvCxnSpPr>
            <a:cxnSpLocks/>
            <a:stCxn id="5" idx="2"/>
          </p:cNvCxnSpPr>
          <p:nvPr/>
        </p:nvCxnSpPr>
        <p:spPr>
          <a:xfrm rot="5400000">
            <a:off x="6560889" y="4204259"/>
            <a:ext cx="917386" cy="1083096"/>
          </a:xfrm>
          <a:prstGeom prst="bentConnector2">
            <a:avLst/>
          </a:prstGeom>
          <a:noFill/>
          <a:ln w="9525" cap="flat" cmpd="sng">
            <a:solidFill>
              <a:schemeClr val="dk1"/>
            </a:solidFill>
            <a:prstDash val="solid"/>
            <a:round/>
            <a:headEnd type="none" w="med" len="med"/>
            <a:tailEnd type="diamond" w="med" len="med"/>
          </a:ln>
        </p:spPr>
      </p:cxnSp>
      <p:grpSp>
        <p:nvGrpSpPr>
          <p:cNvPr id="17" name="Google Shape;455;p30">
            <a:extLst>
              <a:ext uri="{FF2B5EF4-FFF2-40B4-BE49-F238E27FC236}">
                <a16:creationId xmlns:a16="http://schemas.microsoft.com/office/drawing/2014/main" id="{1D4C354F-26FA-4C11-B913-1DD070BB6122}"/>
              </a:ext>
            </a:extLst>
          </p:cNvPr>
          <p:cNvGrpSpPr/>
          <p:nvPr/>
        </p:nvGrpSpPr>
        <p:grpSpPr>
          <a:xfrm>
            <a:off x="3543300" y="2152552"/>
            <a:ext cx="2748178" cy="1299988"/>
            <a:chOff x="844150" y="1602400"/>
            <a:chExt cx="2192400" cy="977375"/>
          </a:xfrm>
        </p:grpSpPr>
        <p:sp>
          <p:nvSpPr>
            <p:cNvPr id="18" name="Google Shape;456;p30">
              <a:extLst>
                <a:ext uri="{FF2B5EF4-FFF2-40B4-BE49-F238E27FC236}">
                  <a16:creationId xmlns:a16="http://schemas.microsoft.com/office/drawing/2014/main" id="{FA92A79D-2760-47BF-B978-3630B70929C4}"/>
                </a:ext>
              </a:extLst>
            </p:cNvPr>
            <p:cNvSpPr txBox="1"/>
            <p:nvPr/>
          </p:nvSpPr>
          <p:spPr>
            <a:xfrm>
              <a:off x="844150" y="1602400"/>
              <a:ext cx="2192400" cy="521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s-CO" sz="2000" dirty="0">
                  <a:solidFill>
                    <a:schemeClr val="dk1"/>
                  </a:solidFill>
                  <a:latin typeface="Bell MT" panose="02020503060305020303" pitchFamily="18" charset="0"/>
                  <a:ea typeface="Noto Serif Ethiopic"/>
                  <a:cs typeface="Noto Serif Ethiopic"/>
                  <a:sym typeface="Noto Serif Ethiopic"/>
                </a:rPr>
                <a:t>Etiquetado</a:t>
              </a:r>
              <a:endParaRPr sz="2000" dirty="0">
                <a:solidFill>
                  <a:schemeClr val="dk1"/>
                </a:solidFill>
                <a:latin typeface="Bell MT" panose="02020503060305020303" pitchFamily="18" charset="0"/>
                <a:ea typeface="Noto Serif Ethiopic"/>
                <a:cs typeface="Noto Serif Ethiopic"/>
                <a:sym typeface="Noto Serif Ethiopic"/>
              </a:endParaRPr>
            </a:p>
          </p:txBody>
        </p:sp>
        <p:sp>
          <p:nvSpPr>
            <p:cNvPr id="19" name="Google Shape;457;p30">
              <a:extLst>
                <a:ext uri="{FF2B5EF4-FFF2-40B4-BE49-F238E27FC236}">
                  <a16:creationId xmlns:a16="http://schemas.microsoft.com/office/drawing/2014/main" id="{8336CF72-CD85-46D2-98CC-CC0B73FAB286}"/>
                </a:ext>
              </a:extLst>
            </p:cNvPr>
            <p:cNvSpPr txBox="1"/>
            <p:nvPr/>
          </p:nvSpPr>
          <p:spPr>
            <a:xfrm>
              <a:off x="844150" y="2058675"/>
              <a:ext cx="2192400" cy="521100"/>
            </a:xfrm>
            <a:prstGeom prst="rect">
              <a:avLst/>
            </a:prstGeom>
            <a:noFill/>
            <a:ln>
              <a:noFill/>
            </a:ln>
          </p:spPr>
          <p:txBody>
            <a:bodyPr spcFirstLastPara="1" wrap="square" lIns="91425" tIns="91425" rIns="91425" bIns="91425" anchor="t" anchorCtr="0">
              <a:noAutofit/>
            </a:bodyPr>
            <a:lstStyle/>
            <a:p>
              <a:pPr algn="r"/>
              <a:r>
                <a:rPr lang="es-CO" sz="1200" dirty="0">
                  <a:latin typeface="Times New Roman" panose="02020603050405020304" pitchFamily="18" charset="0"/>
                  <a:cs typeface="Times New Roman" panose="02020603050405020304" pitchFamily="18" charset="0"/>
                </a:rPr>
                <a:t>Instale la herramienta LABELME para organizar los datos de entrenamiento</a:t>
              </a:r>
              <a:r>
                <a:rPr lang="es-CO" sz="1200" dirty="0"/>
                <a:t>.</a:t>
              </a:r>
            </a:p>
            <a:p>
              <a:pPr marL="0" lvl="0" indent="0" algn="r" rtl="0">
                <a:spcBef>
                  <a:spcPts val="0"/>
                </a:spcBef>
                <a:spcAft>
                  <a:spcPts val="0"/>
                </a:spcAft>
                <a:buNone/>
              </a:pPr>
              <a:endParaRPr sz="1200" dirty="0">
                <a:solidFill>
                  <a:schemeClr val="dk1"/>
                </a:solidFill>
                <a:latin typeface="Akatab"/>
                <a:ea typeface="Akatab"/>
                <a:cs typeface="Akatab"/>
                <a:sym typeface="Akatab"/>
              </a:endParaRPr>
            </a:p>
          </p:txBody>
        </p:sp>
      </p:grpSp>
      <p:grpSp>
        <p:nvGrpSpPr>
          <p:cNvPr id="20" name="Google Shape;458;p30">
            <a:extLst>
              <a:ext uri="{FF2B5EF4-FFF2-40B4-BE49-F238E27FC236}">
                <a16:creationId xmlns:a16="http://schemas.microsoft.com/office/drawing/2014/main" id="{73A1DF66-F954-4168-9C19-B3DE273A4369}"/>
              </a:ext>
            </a:extLst>
          </p:cNvPr>
          <p:cNvGrpSpPr/>
          <p:nvPr/>
        </p:nvGrpSpPr>
        <p:grpSpPr>
          <a:xfrm>
            <a:off x="3298739" y="4042992"/>
            <a:ext cx="3094149" cy="1927423"/>
            <a:chOff x="844168" y="3372051"/>
            <a:chExt cx="2192400" cy="977374"/>
          </a:xfrm>
        </p:grpSpPr>
        <p:sp>
          <p:nvSpPr>
            <p:cNvPr id="21" name="Google Shape;459;p30">
              <a:extLst>
                <a:ext uri="{FF2B5EF4-FFF2-40B4-BE49-F238E27FC236}">
                  <a16:creationId xmlns:a16="http://schemas.microsoft.com/office/drawing/2014/main" id="{35E10AC4-5863-4EAE-833F-74E4B063AD84}"/>
                </a:ext>
              </a:extLst>
            </p:cNvPr>
            <p:cNvSpPr txBox="1"/>
            <p:nvPr/>
          </p:nvSpPr>
          <p:spPr>
            <a:xfrm>
              <a:off x="844168" y="3372051"/>
              <a:ext cx="2192400" cy="521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s-CO" sz="2000" dirty="0">
                  <a:solidFill>
                    <a:schemeClr val="dk1"/>
                  </a:solidFill>
                  <a:latin typeface="Bell MT" panose="02020503060305020303" pitchFamily="18" charset="0"/>
                  <a:sym typeface="Noto Serif Ethiopic"/>
                </a:rPr>
                <a:t>Cambio formato</a:t>
              </a:r>
              <a:endParaRPr sz="2000" dirty="0">
                <a:solidFill>
                  <a:schemeClr val="dk1"/>
                </a:solidFill>
                <a:latin typeface="Bell MT" panose="02020503060305020303" pitchFamily="18" charset="0"/>
                <a:sym typeface="Noto Serif Ethiopic"/>
              </a:endParaRPr>
            </a:p>
          </p:txBody>
        </p:sp>
        <p:sp>
          <p:nvSpPr>
            <p:cNvPr id="22" name="Google Shape;460;p30">
              <a:extLst>
                <a:ext uri="{FF2B5EF4-FFF2-40B4-BE49-F238E27FC236}">
                  <a16:creationId xmlns:a16="http://schemas.microsoft.com/office/drawing/2014/main" id="{C8978285-E1F5-4749-A614-7C1B5DA2D0FE}"/>
                </a:ext>
              </a:extLst>
            </p:cNvPr>
            <p:cNvSpPr txBox="1"/>
            <p:nvPr/>
          </p:nvSpPr>
          <p:spPr>
            <a:xfrm>
              <a:off x="844168" y="3828325"/>
              <a:ext cx="2192400" cy="52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CO" sz="1200" dirty="0" err="1">
                  <a:solidFill>
                    <a:schemeClr val="dk1"/>
                  </a:solidFill>
                  <a:latin typeface="Times New Roman" panose="02020603050405020304" pitchFamily="18" charset="0"/>
                  <a:ea typeface="Akatab"/>
                  <a:cs typeface="Times New Roman" panose="02020603050405020304" pitchFamily="18" charset="0"/>
                  <a:sym typeface="Akatab"/>
                </a:rPr>
                <a:t>Instalacion</a:t>
              </a:r>
              <a:r>
                <a:rPr lang="es-CO" sz="1200" dirty="0">
                  <a:solidFill>
                    <a:schemeClr val="dk1"/>
                  </a:solidFill>
                  <a:latin typeface="Times New Roman" panose="02020603050405020304" pitchFamily="18" charset="0"/>
                  <a:ea typeface="Akatab"/>
                  <a:cs typeface="Times New Roman" panose="02020603050405020304" pitchFamily="18" charset="0"/>
                  <a:sym typeface="Akatab"/>
                </a:rPr>
                <a:t> de la herramienta LABELME2YOLO para convertir formato .</a:t>
              </a:r>
              <a:r>
                <a:rPr lang="es-CO" sz="1200" dirty="0" err="1">
                  <a:solidFill>
                    <a:schemeClr val="dk1"/>
                  </a:solidFill>
                  <a:latin typeface="Times New Roman" panose="02020603050405020304" pitchFamily="18" charset="0"/>
                  <a:ea typeface="Akatab"/>
                  <a:cs typeface="Times New Roman" panose="02020603050405020304" pitchFamily="18" charset="0"/>
                  <a:sym typeface="Akatab"/>
                </a:rPr>
                <a:t>json</a:t>
              </a:r>
              <a:r>
                <a:rPr lang="es-CO" sz="1200" dirty="0">
                  <a:solidFill>
                    <a:schemeClr val="dk1"/>
                  </a:solidFill>
                  <a:latin typeface="Times New Roman" panose="02020603050405020304" pitchFamily="18" charset="0"/>
                  <a:ea typeface="Akatab"/>
                  <a:cs typeface="Times New Roman" panose="02020603050405020304" pitchFamily="18" charset="0"/>
                  <a:sym typeface="Akatab"/>
                </a:rPr>
                <a:t> generado por LABELME a formato YOLO.</a:t>
              </a:r>
              <a:endParaRPr sz="1200" dirty="0">
                <a:solidFill>
                  <a:schemeClr val="dk1"/>
                </a:solidFill>
                <a:latin typeface="Times New Roman" panose="02020603050405020304" pitchFamily="18" charset="0"/>
                <a:ea typeface="Akatab"/>
                <a:cs typeface="Times New Roman" panose="02020603050405020304" pitchFamily="18" charset="0"/>
                <a:sym typeface="Akatab"/>
              </a:endParaRPr>
            </a:p>
          </p:txBody>
        </p:sp>
      </p:grpSp>
      <p:pic>
        <p:nvPicPr>
          <p:cNvPr id="47" name="Imagen 46">
            <a:extLst>
              <a:ext uri="{FF2B5EF4-FFF2-40B4-BE49-F238E27FC236}">
                <a16:creationId xmlns:a16="http://schemas.microsoft.com/office/drawing/2014/main" id="{43B52AB0-B047-464E-B159-5E2ADB10A711}"/>
              </a:ext>
            </a:extLst>
          </p:cNvPr>
          <p:cNvPicPr/>
          <p:nvPr/>
        </p:nvPicPr>
        <p:blipFill>
          <a:blip r:embed="rId3"/>
          <a:stretch>
            <a:fillRect/>
          </a:stretch>
        </p:blipFill>
        <p:spPr>
          <a:xfrm>
            <a:off x="342901" y="2645292"/>
            <a:ext cx="2870200" cy="497905"/>
          </a:xfrm>
          <a:prstGeom prst="rect">
            <a:avLst/>
          </a:prstGeom>
        </p:spPr>
      </p:pic>
      <p:pic>
        <p:nvPicPr>
          <p:cNvPr id="48" name="Imagen 47">
            <a:extLst>
              <a:ext uri="{FF2B5EF4-FFF2-40B4-BE49-F238E27FC236}">
                <a16:creationId xmlns:a16="http://schemas.microsoft.com/office/drawing/2014/main" id="{C74CC4C0-CC25-4F5D-99D2-084B37F8ECF0}"/>
              </a:ext>
            </a:extLst>
          </p:cNvPr>
          <p:cNvPicPr>
            <a:picLocks noChangeAspect="1"/>
          </p:cNvPicPr>
          <p:nvPr/>
        </p:nvPicPr>
        <p:blipFill>
          <a:blip r:embed="rId4"/>
          <a:stretch>
            <a:fillRect/>
          </a:stretch>
        </p:blipFill>
        <p:spPr>
          <a:xfrm>
            <a:off x="342900" y="5014152"/>
            <a:ext cx="2870200" cy="562157"/>
          </a:xfrm>
          <a:prstGeom prst="rect">
            <a:avLst/>
          </a:prstGeom>
        </p:spPr>
      </p:pic>
      <p:sp>
        <p:nvSpPr>
          <p:cNvPr id="5" name="Rectángulo 4">
            <a:extLst>
              <a:ext uri="{FF2B5EF4-FFF2-40B4-BE49-F238E27FC236}">
                <a16:creationId xmlns:a16="http://schemas.microsoft.com/office/drawing/2014/main" id="{6EF2548A-109E-4D41-A120-7F7646D43330}"/>
              </a:ext>
            </a:extLst>
          </p:cNvPr>
          <p:cNvSpPr/>
          <p:nvPr/>
        </p:nvSpPr>
        <p:spPr>
          <a:xfrm>
            <a:off x="6549145" y="3456117"/>
            <a:ext cx="2023969" cy="830997"/>
          </a:xfrm>
          <a:prstGeom prst="rect">
            <a:avLst/>
          </a:prstGeom>
        </p:spPr>
        <p:txBody>
          <a:bodyPr wrap="square">
            <a:spAutoFit/>
          </a:bodyPr>
          <a:lstStyle/>
          <a:p>
            <a:pPr algn="ctr"/>
            <a:r>
              <a:rPr lang="es-MX" sz="1200" dirty="0">
                <a:latin typeface="Bahnschrift Light" panose="020B0502040204020203" pitchFamily="34" charset="0"/>
              </a:rPr>
              <a:t>Función encargada de supervisar las instalaciones de los paquetes en el sistema.</a:t>
            </a:r>
            <a:endParaRPr lang="es-CO" sz="1200" dirty="0">
              <a:latin typeface="Bahnschrift Light" panose="020B0502040204020203" pitchFamily="34" charset="0"/>
            </a:endParaRPr>
          </a:p>
        </p:txBody>
      </p:sp>
      <p:pic>
        <p:nvPicPr>
          <p:cNvPr id="3080" name="Picture 8" descr="LabelMe JSON Annotation Format">
            <a:extLst>
              <a:ext uri="{FF2B5EF4-FFF2-40B4-BE49-F238E27FC236}">
                <a16:creationId xmlns:a16="http://schemas.microsoft.com/office/drawing/2014/main" id="{12233D63-A19D-4CFA-8114-F85DA7C6B9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0256" y="3412659"/>
            <a:ext cx="1879346" cy="939673"/>
          </a:xfrm>
          <a:prstGeom prst="rect">
            <a:avLst/>
          </a:prstGeom>
          <a:noFill/>
          <a:extLst>
            <a:ext uri="{909E8E84-426E-40DD-AFC4-6F175D3DCCD1}">
              <a14:hiddenFill xmlns:a14="http://schemas.microsoft.com/office/drawing/2010/main">
                <a:solidFill>
                  <a:srgbClr val="FFFFFF"/>
                </a:solidFill>
              </a14:hiddenFill>
            </a:ext>
          </a:extLst>
        </p:spPr>
      </p:pic>
      <p:sp>
        <p:nvSpPr>
          <p:cNvPr id="23" name="Título 1">
            <a:extLst>
              <a:ext uri="{FF2B5EF4-FFF2-40B4-BE49-F238E27FC236}">
                <a16:creationId xmlns:a16="http://schemas.microsoft.com/office/drawing/2014/main" id="{61482D8F-5E2E-4BAA-AC46-72248DA37561}"/>
              </a:ext>
            </a:extLst>
          </p:cNvPr>
          <p:cNvSpPr txBox="1">
            <a:spLocks/>
          </p:cNvSpPr>
          <p:nvPr/>
        </p:nvSpPr>
        <p:spPr>
          <a:xfrm>
            <a:off x="936537" y="-456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Proceso de etiquetado</a:t>
            </a:r>
          </a:p>
        </p:txBody>
      </p:sp>
      <p:pic>
        <p:nvPicPr>
          <p:cNvPr id="24" name="Imagen 23">
            <a:extLst>
              <a:ext uri="{FF2B5EF4-FFF2-40B4-BE49-F238E27FC236}">
                <a16:creationId xmlns:a16="http://schemas.microsoft.com/office/drawing/2014/main" id="{6D519925-A9E6-430D-B58D-20E611BD1D77}"/>
              </a:ext>
            </a:extLst>
          </p:cNvPr>
          <p:cNvPicPr/>
          <p:nvPr/>
        </p:nvPicPr>
        <p:blipFill>
          <a:blip r:embed="rId6"/>
          <a:stretch>
            <a:fillRect/>
          </a:stretch>
        </p:blipFill>
        <p:spPr>
          <a:xfrm>
            <a:off x="8535090" y="2691308"/>
            <a:ext cx="3455855" cy="2393967"/>
          </a:xfrm>
          <a:prstGeom prst="rect">
            <a:avLst/>
          </a:prstGeom>
        </p:spPr>
      </p:pic>
    </p:spTree>
    <p:extLst>
      <p:ext uri="{BB962C8B-B14F-4D97-AF65-F5344CB8AC3E}">
        <p14:creationId xmlns:p14="http://schemas.microsoft.com/office/powerpoint/2010/main" val="1713451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D2C1F5C1-C004-4A64-A015-8994AE535195}"/>
              </a:ext>
            </a:extLst>
          </p:cNvPr>
          <p:cNvPicPr/>
          <p:nvPr/>
        </p:nvPicPr>
        <p:blipFill>
          <a:blip r:embed="rId2"/>
          <a:stretch>
            <a:fillRect/>
          </a:stretch>
        </p:blipFill>
        <p:spPr>
          <a:xfrm>
            <a:off x="838200" y="1684273"/>
            <a:ext cx="8816788" cy="918210"/>
          </a:xfrm>
          <a:prstGeom prst="rect">
            <a:avLst/>
          </a:prstGeom>
        </p:spPr>
      </p:pic>
      <p:sp>
        <p:nvSpPr>
          <p:cNvPr id="12" name="CuadroTexto 11">
            <a:extLst>
              <a:ext uri="{FF2B5EF4-FFF2-40B4-BE49-F238E27FC236}">
                <a16:creationId xmlns:a16="http://schemas.microsoft.com/office/drawing/2014/main" id="{88EFAF60-471E-4B7A-ADF6-10DFF8C0D0E3}"/>
              </a:ext>
            </a:extLst>
          </p:cNvPr>
          <p:cNvSpPr txBox="1"/>
          <p:nvPr/>
        </p:nvSpPr>
        <p:spPr>
          <a:xfrm>
            <a:off x="368008" y="3108474"/>
            <a:ext cx="1983934" cy="830997"/>
          </a:xfrm>
          <a:prstGeom prst="rect">
            <a:avLst/>
          </a:prstGeom>
          <a:noFill/>
        </p:spPr>
        <p:txBody>
          <a:bodyPr wrap="square" rtlCol="0">
            <a:spAutoFit/>
          </a:bodyPr>
          <a:lstStyle/>
          <a:p>
            <a:r>
              <a:rPr lang="es-MX" sz="1200" dirty="0">
                <a:latin typeface="Times New Roman" panose="02020603050405020304" pitchFamily="18" charset="0"/>
                <a:cs typeface="Times New Roman" panose="02020603050405020304" pitchFamily="18" charset="0"/>
              </a:rPr>
              <a:t>Inicie el proceso abriendo el archivo o la carpeta de destino que contiene los datos que desea etiquetar.</a:t>
            </a:r>
            <a:endParaRPr lang="es-CO" sz="1200" dirty="0">
              <a:latin typeface="Times New Roman" panose="02020603050405020304" pitchFamily="18" charset="0"/>
              <a:cs typeface="Times New Roman" panose="02020603050405020304" pitchFamily="18" charset="0"/>
            </a:endParaRPr>
          </a:p>
        </p:txBody>
      </p:sp>
      <p:sp>
        <p:nvSpPr>
          <p:cNvPr id="13" name="CuadroTexto 12">
            <a:extLst>
              <a:ext uri="{FF2B5EF4-FFF2-40B4-BE49-F238E27FC236}">
                <a16:creationId xmlns:a16="http://schemas.microsoft.com/office/drawing/2014/main" id="{D45140F7-D5CA-40D2-A298-A6CDDF07C923}"/>
              </a:ext>
            </a:extLst>
          </p:cNvPr>
          <p:cNvSpPr txBox="1"/>
          <p:nvPr/>
        </p:nvSpPr>
        <p:spPr>
          <a:xfrm>
            <a:off x="2498109" y="3108474"/>
            <a:ext cx="2405341" cy="830997"/>
          </a:xfrm>
          <a:prstGeom prst="rect">
            <a:avLst/>
          </a:prstGeom>
          <a:noFill/>
        </p:spPr>
        <p:txBody>
          <a:bodyPr wrap="square" rtlCol="0">
            <a:spAutoFit/>
          </a:bodyPr>
          <a:lstStyle/>
          <a:p>
            <a:r>
              <a:rPr lang="es-MX" sz="1200" dirty="0">
                <a:latin typeface="Times New Roman" panose="02020603050405020304" pitchFamily="18" charset="0"/>
                <a:cs typeface="Times New Roman" panose="02020603050405020304" pitchFamily="18" charset="0"/>
              </a:rPr>
              <a:t>Defina o ajuste el polígono que rodea el objeto a detectar. Esta acción es crucial para la generación precisa de datos.</a:t>
            </a:r>
            <a:endParaRPr lang="es-CO" sz="1200" dirty="0">
              <a:latin typeface="Times New Roman" panose="02020603050405020304" pitchFamily="18" charset="0"/>
              <a:cs typeface="Times New Roman" panose="02020603050405020304" pitchFamily="18" charset="0"/>
            </a:endParaRPr>
          </a:p>
        </p:txBody>
      </p:sp>
      <p:pic>
        <p:nvPicPr>
          <p:cNvPr id="14" name="Imagen 13">
            <a:extLst>
              <a:ext uri="{FF2B5EF4-FFF2-40B4-BE49-F238E27FC236}">
                <a16:creationId xmlns:a16="http://schemas.microsoft.com/office/drawing/2014/main" id="{56EBC3E1-5FC1-48E9-B517-21F26FA656E4}"/>
              </a:ext>
            </a:extLst>
          </p:cNvPr>
          <p:cNvPicPr/>
          <p:nvPr/>
        </p:nvPicPr>
        <p:blipFill rotWithShape="1">
          <a:blip r:embed="rId3" cstate="print">
            <a:extLst>
              <a:ext uri="{28A0092B-C50C-407E-A947-70E740481C1C}">
                <a14:useLocalDpi xmlns:a14="http://schemas.microsoft.com/office/drawing/2010/main" val="0"/>
              </a:ext>
            </a:extLst>
          </a:blip>
          <a:srcRect l="26587"/>
          <a:stretch/>
        </p:blipFill>
        <p:spPr>
          <a:xfrm>
            <a:off x="368008" y="4361199"/>
            <a:ext cx="1750244" cy="2094865"/>
          </a:xfrm>
          <a:prstGeom prst="rect">
            <a:avLst/>
          </a:prstGeom>
        </p:spPr>
      </p:pic>
      <p:sp>
        <p:nvSpPr>
          <p:cNvPr id="15" name="CuadroTexto 14">
            <a:extLst>
              <a:ext uri="{FF2B5EF4-FFF2-40B4-BE49-F238E27FC236}">
                <a16:creationId xmlns:a16="http://schemas.microsoft.com/office/drawing/2014/main" id="{785C388D-54B3-4845-BAB2-AC31473C01F5}"/>
              </a:ext>
            </a:extLst>
          </p:cNvPr>
          <p:cNvSpPr txBox="1"/>
          <p:nvPr/>
        </p:nvSpPr>
        <p:spPr>
          <a:xfrm>
            <a:off x="2497008" y="4807042"/>
            <a:ext cx="1685077" cy="307777"/>
          </a:xfrm>
          <a:prstGeom prst="rect">
            <a:avLst/>
          </a:prstGeom>
          <a:noFill/>
        </p:spPr>
        <p:txBody>
          <a:bodyPr wrap="none" rtlCol="0">
            <a:spAutoFit/>
          </a:bodyPr>
          <a:lstStyle/>
          <a:p>
            <a:r>
              <a:rPr lang="es-CO" sz="1400" dirty="0">
                <a:latin typeface="Times New Roman" panose="02020603050405020304" pitchFamily="18" charset="0"/>
                <a:cs typeface="Times New Roman" panose="02020603050405020304" pitchFamily="18" charset="0"/>
              </a:rPr>
              <a:t>Nombrar el </a:t>
            </a:r>
            <a:r>
              <a:rPr lang="es-CO" sz="1400" dirty="0" err="1">
                <a:latin typeface="Times New Roman" panose="02020603050405020304" pitchFamily="18" charset="0"/>
                <a:cs typeface="Times New Roman" panose="02020603050405020304" pitchFamily="18" charset="0"/>
              </a:rPr>
              <a:t>polygon</a:t>
            </a:r>
            <a:r>
              <a:rPr lang="es-CO" sz="1400" dirty="0">
                <a:latin typeface="Times New Roman" panose="02020603050405020304" pitchFamily="18" charset="0"/>
                <a:cs typeface="Times New Roman" panose="02020603050405020304" pitchFamily="18" charset="0"/>
              </a:rPr>
              <a:t> </a:t>
            </a:r>
          </a:p>
        </p:txBody>
      </p:sp>
      <p:pic>
        <p:nvPicPr>
          <p:cNvPr id="16" name="Imagen 15">
            <a:extLst>
              <a:ext uri="{FF2B5EF4-FFF2-40B4-BE49-F238E27FC236}">
                <a16:creationId xmlns:a16="http://schemas.microsoft.com/office/drawing/2014/main" id="{37FDC258-B948-457B-99C9-B8B47EACCCAA}"/>
              </a:ext>
            </a:extLst>
          </p:cNvPr>
          <p:cNvPicPr/>
          <p:nvPr/>
        </p:nvPicPr>
        <p:blipFill>
          <a:blip r:embed="rId4">
            <a:extLst>
              <a:ext uri="{28A0092B-C50C-407E-A947-70E740481C1C}">
                <a14:useLocalDpi xmlns:a14="http://schemas.microsoft.com/office/drawing/2010/main" val="0"/>
              </a:ext>
            </a:extLst>
          </a:blip>
          <a:stretch>
            <a:fillRect/>
          </a:stretch>
        </p:blipFill>
        <p:spPr>
          <a:xfrm>
            <a:off x="7978039" y="2646443"/>
            <a:ext cx="1647825" cy="2094865"/>
          </a:xfrm>
          <a:prstGeom prst="rect">
            <a:avLst/>
          </a:prstGeom>
        </p:spPr>
      </p:pic>
      <p:sp>
        <p:nvSpPr>
          <p:cNvPr id="17" name="CuadroTexto 16">
            <a:extLst>
              <a:ext uri="{FF2B5EF4-FFF2-40B4-BE49-F238E27FC236}">
                <a16:creationId xmlns:a16="http://schemas.microsoft.com/office/drawing/2014/main" id="{BC62CCFC-A4F0-4890-886A-687720659976}"/>
              </a:ext>
            </a:extLst>
          </p:cNvPr>
          <p:cNvSpPr txBox="1"/>
          <p:nvPr/>
        </p:nvSpPr>
        <p:spPr>
          <a:xfrm>
            <a:off x="10085626" y="2263979"/>
            <a:ext cx="1901317" cy="1938992"/>
          </a:xfrm>
          <a:prstGeom prst="rect">
            <a:avLst/>
          </a:prstGeom>
          <a:noFill/>
        </p:spPr>
        <p:txBody>
          <a:bodyPr wrap="square" rtlCol="0">
            <a:spAutoFit/>
          </a:bodyPr>
          <a:lstStyle/>
          <a:p>
            <a:r>
              <a:rPr lang="es-MX" sz="1200" dirty="0">
                <a:latin typeface="Times New Roman" panose="02020603050405020304" pitchFamily="18" charset="0"/>
                <a:cs typeface="Times New Roman" panose="02020603050405020304" pitchFamily="18" charset="0"/>
              </a:rPr>
              <a:t>Explore una representación visual de las clases o polígonos creados, cada uno identificado por un color específico. Esta característica facilita la verificación y corrección de las etiquetas asociadas con cada objeto </a:t>
            </a:r>
          </a:p>
          <a:p>
            <a:r>
              <a:rPr lang="es-MX" sz="1200" dirty="0">
                <a:latin typeface="Times New Roman" panose="02020603050405020304" pitchFamily="18" charset="0"/>
                <a:cs typeface="Times New Roman" panose="02020603050405020304" pitchFamily="18" charset="0"/>
              </a:rPr>
              <a:t>detectado en la imagen.</a:t>
            </a:r>
            <a:endParaRPr lang="es-CO" sz="1200" dirty="0">
              <a:latin typeface="Times New Roman" panose="02020603050405020304" pitchFamily="18" charset="0"/>
              <a:cs typeface="Times New Roman" panose="02020603050405020304" pitchFamily="18" charset="0"/>
            </a:endParaRPr>
          </a:p>
        </p:txBody>
      </p:sp>
      <p:sp>
        <p:nvSpPr>
          <p:cNvPr id="26" name="CuadroTexto 25">
            <a:extLst>
              <a:ext uri="{FF2B5EF4-FFF2-40B4-BE49-F238E27FC236}">
                <a16:creationId xmlns:a16="http://schemas.microsoft.com/office/drawing/2014/main" id="{C489BC7E-3FA7-4C02-B11E-F9BD7D8F3068}"/>
              </a:ext>
            </a:extLst>
          </p:cNvPr>
          <p:cNvSpPr txBox="1"/>
          <p:nvPr/>
        </p:nvSpPr>
        <p:spPr>
          <a:xfrm>
            <a:off x="8623841" y="4886263"/>
            <a:ext cx="2549349" cy="1015663"/>
          </a:xfrm>
          <a:prstGeom prst="rect">
            <a:avLst/>
          </a:prstGeom>
          <a:noFill/>
        </p:spPr>
        <p:txBody>
          <a:bodyPr wrap="square" rtlCol="0">
            <a:spAutoFit/>
          </a:bodyPr>
          <a:lstStyle/>
          <a:p>
            <a:pPr algn="just"/>
            <a:r>
              <a:rPr lang="es-MX" sz="1200" dirty="0">
                <a:latin typeface="Times New Roman" panose="02020603050405020304" pitchFamily="18" charset="0"/>
                <a:cs typeface="Times New Roman" panose="02020603050405020304" pitchFamily="18" charset="0"/>
              </a:rPr>
              <a:t>Lista de archivos en la carpeta. Al delimitar y guardar, observará un indicador de </a:t>
            </a:r>
            <a:r>
              <a:rPr lang="es-MX" sz="1200" dirty="0" err="1">
                <a:latin typeface="Times New Roman" panose="02020603050405020304" pitchFamily="18" charset="0"/>
                <a:cs typeface="Times New Roman" panose="02020603050405020304" pitchFamily="18" charset="0"/>
              </a:rPr>
              <a:t>checkpoint</a:t>
            </a:r>
            <a:r>
              <a:rPr lang="es-MX" sz="1200" dirty="0">
                <a:latin typeface="Times New Roman" panose="02020603050405020304" pitchFamily="18" charset="0"/>
                <a:cs typeface="Times New Roman" panose="02020603050405020304" pitchFamily="18" charset="0"/>
              </a:rPr>
              <a:t> azul, indicando la confirmación exitosa de la acción.</a:t>
            </a:r>
            <a:endParaRPr lang="es-CO" sz="1200" dirty="0">
              <a:latin typeface="Times New Roman" panose="02020603050405020304" pitchFamily="18" charset="0"/>
              <a:cs typeface="Times New Roman" panose="02020603050405020304" pitchFamily="18" charset="0"/>
            </a:endParaRPr>
          </a:p>
        </p:txBody>
      </p:sp>
      <p:sp>
        <p:nvSpPr>
          <p:cNvPr id="31" name="CuadroTexto 30">
            <a:extLst>
              <a:ext uri="{FF2B5EF4-FFF2-40B4-BE49-F238E27FC236}">
                <a16:creationId xmlns:a16="http://schemas.microsoft.com/office/drawing/2014/main" id="{03F02551-7053-4251-B090-50F8E41E9A31}"/>
              </a:ext>
            </a:extLst>
          </p:cNvPr>
          <p:cNvSpPr txBox="1"/>
          <p:nvPr/>
        </p:nvSpPr>
        <p:spPr>
          <a:xfrm>
            <a:off x="2988014" y="5541484"/>
            <a:ext cx="3399547" cy="830997"/>
          </a:xfrm>
          <a:prstGeom prst="rect">
            <a:avLst/>
          </a:prstGeom>
          <a:noFill/>
        </p:spPr>
        <p:txBody>
          <a:bodyPr wrap="square" rtlCol="0">
            <a:spAutoFit/>
          </a:bodyPr>
          <a:lstStyle/>
          <a:p>
            <a:pPr algn="just"/>
            <a:r>
              <a:rPr lang="es-MX" sz="1200" dirty="0">
                <a:latin typeface="Times New Roman" panose="02020603050405020304" pitchFamily="18" charset="0"/>
                <a:cs typeface="Times New Roman" panose="02020603050405020304" pitchFamily="18" charset="0"/>
              </a:rPr>
              <a:t>Este proceso culminará en la obtención de archivos JSON correspondientes a las imágenes etiquetadas. Estos archivos son esenciales para el siguiente paso de transformación, de JSON a formato YOLO.</a:t>
            </a:r>
            <a:endParaRPr lang="es-CO" sz="1200" dirty="0">
              <a:latin typeface="Times New Roman" panose="02020603050405020304" pitchFamily="18" charset="0"/>
              <a:cs typeface="Times New Roman" panose="02020603050405020304" pitchFamily="18" charset="0"/>
            </a:endParaRPr>
          </a:p>
        </p:txBody>
      </p:sp>
      <p:pic>
        <p:nvPicPr>
          <p:cNvPr id="32" name="Imagen 31">
            <a:extLst>
              <a:ext uri="{FF2B5EF4-FFF2-40B4-BE49-F238E27FC236}">
                <a16:creationId xmlns:a16="http://schemas.microsoft.com/office/drawing/2014/main" id="{8C042264-9835-4202-89CD-A2DDD6AEB6EC}"/>
              </a:ext>
            </a:extLst>
          </p:cNvPr>
          <p:cNvPicPr>
            <a:picLocks noChangeAspect="1"/>
          </p:cNvPicPr>
          <p:nvPr/>
        </p:nvPicPr>
        <p:blipFill rotWithShape="1">
          <a:blip r:embed="rId5"/>
          <a:srcRect r="71672"/>
          <a:stretch/>
        </p:blipFill>
        <p:spPr>
          <a:xfrm>
            <a:off x="6774822" y="2707765"/>
            <a:ext cx="838694" cy="2283227"/>
          </a:xfrm>
          <a:prstGeom prst="rect">
            <a:avLst/>
          </a:prstGeom>
        </p:spPr>
      </p:pic>
      <p:pic>
        <p:nvPicPr>
          <p:cNvPr id="33" name="Imagen 32">
            <a:extLst>
              <a:ext uri="{FF2B5EF4-FFF2-40B4-BE49-F238E27FC236}">
                <a16:creationId xmlns:a16="http://schemas.microsoft.com/office/drawing/2014/main" id="{0D84D1BD-4518-4049-894C-82F81E6F13BB}"/>
              </a:ext>
            </a:extLst>
          </p:cNvPr>
          <p:cNvPicPr/>
          <p:nvPr/>
        </p:nvPicPr>
        <p:blipFill>
          <a:blip r:embed="rId6">
            <a:extLst>
              <a:ext uri="{28A0092B-C50C-407E-A947-70E740481C1C}">
                <a14:useLocalDpi xmlns:a14="http://schemas.microsoft.com/office/drawing/2010/main" val="0"/>
              </a:ext>
            </a:extLst>
          </a:blip>
          <a:stretch>
            <a:fillRect/>
          </a:stretch>
        </p:blipFill>
        <p:spPr>
          <a:xfrm>
            <a:off x="6733448" y="5366432"/>
            <a:ext cx="1047750" cy="1181100"/>
          </a:xfrm>
          <a:prstGeom prst="rect">
            <a:avLst/>
          </a:prstGeom>
        </p:spPr>
      </p:pic>
      <p:pic>
        <p:nvPicPr>
          <p:cNvPr id="20" name="Imagen 19"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5C57C524-8495-4515-8B0E-1B338AFD4D94}"/>
              </a:ext>
            </a:extLst>
          </p:cNvPr>
          <p:cNvPicPr/>
          <p:nvPr/>
        </p:nvPicPr>
        <p:blipFill>
          <a:blip r:embed="rId7">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cxnSp>
        <p:nvCxnSpPr>
          <p:cNvPr id="22" name="Google Shape;283;p23">
            <a:extLst>
              <a:ext uri="{FF2B5EF4-FFF2-40B4-BE49-F238E27FC236}">
                <a16:creationId xmlns:a16="http://schemas.microsoft.com/office/drawing/2014/main" id="{64BF93C4-9967-43C8-A074-C8C5A5A1D215}"/>
              </a:ext>
            </a:extLst>
          </p:cNvPr>
          <p:cNvCxnSpPr/>
          <p:nvPr/>
        </p:nvCxnSpPr>
        <p:spPr>
          <a:xfrm rot="10800000">
            <a:off x="1243131" y="2602483"/>
            <a:ext cx="0" cy="473700"/>
          </a:xfrm>
          <a:prstGeom prst="straightConnector1">
            <a:avLst/>
          </a:prstGeom>
          <a:noFill/>
          <a:ln w="9525" cap="flat" cmpd="sng">
            <a:solidFill>
              <a:schemeClr val="dk1"/>
            </a:solidFill>
            <a:prstDash val="solid"/>
            <a:round/>
            <a:headEnd type="diamond" w="med" len="med"/>
            <a:tailEnd type="none" w="med" len="med"/>
          </a:ln>
        </p:spPr>
      </p:cxnSp>
      <p:cxnSp>
        <p:nvCxnSpPr>
          <p:cNvPr id="27" name="Google Shape;283;p23">
            <a:extLst>
              <a:ext uri="{FF2B5EF4-FFF2-40B4-BE49-F238E27FC236}">
                <a16:creationId xmlns:a16="http://schemas.microsoft.com/office/drawing/2014/main" id="{ADE94CC3-9BC0-4D70-8482-649DE2FCC8A8}"/>
              </a:ext>
            </a:extLst>
          </p:cNvPr>
          <p:cNvCxnSpPr/>
          <p:nvPr/>
        </p:nvCxnSpPr>
        <p:spPr>
          <a:xfrm rot="10800000">
            <a:off x="3604607" y="2602483"/>
            <a:ext cx="0" cy="473700"/>
          </a:xfrm>
          <a:prstGeom prst="straightConnector1">
            <a:avLst/>
          </a:prstGeom>
          <a:noFill/>
          <a:ln w="9525" cap="flat" cmpd="sng">
            <a:solidFill>
              <a:schemeClr val="dk1"/>
            </a:solidFill>
            <a:prstDash val="solid"/>
            <a:round/>
            <a:headEnd type="diamond" w="med" len="med"/>
            <a:tailEnd type="none" w="med" len="med"/>
          </a:ln>
        </p:spPr>
      </p:cxnSp>
      <p:cxnSp>
        <p:nvCxnSpPr>
          <p:cNvPr id="29" name="Google Shape;813;p40">
            <a:extLst>
              <a:ext uri="{FF2B5EF4-FFF2-40B4-BE49-F238E27FC236}">
                <a16:creationId xmlns:a16="http://schemas.microsoft.com/office/drawing/2014/main" id="{C8C1914C-FCD7-4C59-BE98-D34E29FB0CC6}"/>
              </a:ext>
            </a:extLst>
          </p:cNvPr>
          <p:cNvCxnSpPr/>
          <p:nvPr/>
        </p:nvCxnSpPr>
        <p:spPr>
          <a:xfrm>
            <a:off x="2098812" y="4941635"/>
            <a:ext cx="335400" cy="0"/>
          </a:xfrm>
          <a:prstGeom prst="straightConnector1">
            <a:avLst/>
          </a:prstGeom>
          <a:noFill/>
          <a:ln w="9525" cap="flat" cmpd="sng">
            <a:solidFill>
              <a:schemeClr val="dk1"/>
            </a:solidFill>
            <a:prstDash val="solid"/>
            <a:round/>
            <a:headEnd type="none" w="med" len="med"/>
            <a:tailEnd type="diamond" w="med" len="med"/>
          </a:ln>
        </p:spPr>
      </p:cxnSp>
      <p:cxnSp>
        <p:nvCxnSpPr>
          <p:cNvPr id="35" name="Google Shape;813;p40">
            <a:extLst>
              <a:ext uri="{FF2B5EF4-FFF2-40B4-BE49-F238E27FC236}">
                <a16:creationId xmlns:a16="http://schemas.microsoft.com/office/drawing/2014/main" id="{9CC54D01-903F-4044-B833-E710BD2A880B}"/>
              </a:ext>
            </a:extLst>
          </p:cNvPr>
          <p:cNvCxnSpPr/>
          <p:nvPr/>
        </p:nvCxnSpPr>
        <p:spPr>
          <a:xfrm>
            <a:off x="9625864" y="3497601"/>
            <a:ext cx="335400" cy="0"/>
          </a:xfrm>
          <a:prstGeom prst="straightConnector1">
            <a:avLst/>
          </a:prstGeom>
          <a:noFill/>
          <a:ln w="9525" cap="flat" cmpd="sng">
            <a:solidFill>
              <a:schemeClr val="dk1"/>
            </a:solidFill>
            <a:prstDash val="solid"/>
            <a:round/>
            <a:headEnd type="none" w="med" len="med"/>
            <a:tailEnd type="diamond" w="med" len="med"/>
          </a:ln>
        </p:spPr>
      </p:cxnSp>
      <p:cxnSp>
        <p:nvCxnSpPr>
          <p:cNvPr id="37" name="Google Shape;561;p33">
            <a:extLst>
              <a:ext uri="{FF2B5EF4-FFF2-40B4-BE49-F238E27FC236}">
                <a16:creationId xmlns:a16="http://schemas.microsoft.com/office/drawing/2014/main" id="{09121E1B-754A-486F-980D-730F7BD40875}"/>
              </a:ext>
            </a:extLst>
          </p:cNvPr>
          <p:cNvCxnSpPr>
            <a:cxnSpLocks/>
          </p:cNvCxnSpPr>
          <p:nvPr/>
        </p:nvCxnSpPr>
        <p:spPr>
          <a:xfrm rot="10800000" flipV="1">
            <a:off x="5897656" y="3342517"/>
            <a:ext cx="967037" cy="243010"/>
          </a:xfrm>
          <a:prstGeom prst="bentConnector2">
            <a:avLst/>
          </a:prstGeom>
          <a:noFill/>
          <a:ln w="9525" cap="flat" cmpd="sng">
            <a:solidFill>
              <a:schemeClr val="dk1"/>
            </a:solidFill>
            <a:prstDash val="solid"/>
            <a:round/>
            <a:headEnd type="none" w="med" len="med"/>
            <a:tailEnd type="diamond" w="med" len="med"/>
          </a:ln>
        </p:spPr>
      </p:cxnSp>
      <p:sp>
        <p:nvSpPr>
          <p:cNvPr id="38" name="CuadroTexto 37">
            <a:extLst>
              <a:ext uri="{FF2B5EF4-FFF2-40B4-BE49-F238E27FC236}">
                <a16:creationId xmlns:a16="http://schemas.microsoft.com/office/drawing/2014/main" id="{230ADEC9-3B72-4CDE-8DAB-97900D78255B}"/>
              </a:ext>
            </a:extLst>
          </p:cNvPr>
          <p:cNvSpPr txBox="1"/>
          <p:nvPr/>
        </p:nvSpPr>
        <p:spPr>
          <a:xfrm>
            <a:off x="5305418" y="3656801"/>
            <a:ext cx="1063496" cy="461665"/>
          </a:xfrm>
          <a:prstGeom prst="rect">
            <a:avLst/>
          </a:prstGeom>
          <a:noFill/>
        </p:spPr>
        <p:txBody>
          <a:bodyPr wrap="none" rtlCol="0">
            <a:spAutoFit/>
          </a:bodyPr>
          <a:lstStyle/>
          <a:p>
            <a:r>
              <a:rPr lang="es-CO" sz="1200" dirty="0">
                <a:latin typeface="Times New Roman" panose="02020603050405020304" pitchFamily="18" charset="0"/>
                <a:cs typeface="Times New Roman" panose="02020603050405020304" pitchFamily="18" charset="0"/>
              </a:rPr>
              <a:t>Visualización </a:t>
            </a:r>
          </a:p>
          <a:p>
            <a:r>
              <a:rPr lang="es-CO" sz="1200" dirty="0">
                <a:latin typeface="Times New Roman" panose="02020603050405020304" pitchFamily="18" charset="0"/>
                <a:cs typeface="Times New Roman" panose="02020603050405020304" pitchFamily="18" charset="0"/>
              </a:rPr>
              <a:t>del </a:t>
            </a:r>
            <a:r>
              <a:rPr lang="es-CO" sz="1200" dirty="0" err="1">
                <a:latin typeface="Times New Roman" panose="02020603050405020304" pitchFamily="18" charset="0"/>
                <a:cs typeface="Times New Roman" panose="02020603050405020304" pitchFamily="18" charset="0"/>
              </a:rPr>
              <a:t>polygon</a:t>
            </a:r>
            <a:r>
              <a:rPr lang="es-CO" sz="1200" dirty="0">
                <a:latin typeface="Times New Roman" panose="02020603050405020304" pitchFamily="18" charset="0"/>
                <a:cs typeface="Times New Roman" panose="02020603050405020304" pitchFamily="18" charset="0"/>
              </a:rPr>
              <a:t> </a:t>
            </a:r>
          </a:p>
        </p:txBody>
      </p:sp>
      <p:cxnSp>
        <p:nvCxnSpPr>
          <p:cNvPr id="39" name="Google Shape;516;p31">
            <a:extLst>
              <a:ext uri="{FF2B5EF4-FFF2-40B4-BE49-F238E27FC236}">
                <a16:creationId xmlns:a16="http://schemas.microsoft.com/office/drawing/2014/main" id="{B8A6696C-735F-45B6-9C58-19A5EF3484D1}"/>
              </a:ext>
            </a:extLst>
          </p:cNvPr>
          <p:cNvCxnSpPr/>
          <p:nvPr/>
        </p:nvCxnSpPr>
        <p:spPr>
          <a:xfrm rot="-5400000" flipH="1">
            <a:off x="8077287" y="4848169"/>
            <a:ext cx="490500" cy="308100"/>
          </a:xfrm>
          <a:prstGeom prst="bentConnector2">
            <a:avLst/>
          </a:prstGeom>
          <a:noFill/>
          <a:ln w="9525" cap="flat" cmpd="sng">
            <a:solidFill>
              <a:schemeClr val="dk1"/>
            </a:solidFill>
            <a:prstDash val="solid"/>
            <a:round/>
            <a:headEnd type="none" w="med" len="med"/>
            <a:tailEnd type="diamond" w="med" len="med"/>
          </a:ln>
        </p:spPr>
      </p:cxnSp>
      <p:sp>
        <p:nvSpPr>
          <p:cNvPr id="6" name="Rectángulo 5">
            <a:extLst>
              <a:ext uri="{FF2B5EF4-FFF2-40B4-BE49-F238E27FC236}">
                <a16:creationId xmlns:a16="http://schemas.microsoft.com/office/drawing/2014/main" id="{6A08537B-ECF4-4104-8FD9-88FA910852EB}"/>
              </a:ext>
            </a:extLst>
          </p:cNvPr>
          <p:cNvSpPr/>
          <p:nvPr/>
        </p:nvSpPr>
        <p:spPr>
          <a:xfrm>
            <a:off x="838200" y="1195466"/>
            <a:ext cx="10377943" cy="338554"/>
          </a:xfrm>
          <a:prstGeom prst="rect">
            <a:avLst/>
          </a:prstGeom>
        </p:spPr>
        <p:txBody>
          <a:bodyPr wrap="square">
            <a:spAutoFit/>
          </a:bodyPr>
          <a:lstStyle/>
          <a:p>
            <a:r>
              <a:rPr lang="es-MX" sz="1600" dirty="0">
                <a:latin typeface="Times New Roman" panose="02020603050405020304" pitchFamily="18" charset="0"/>
                <a:cs typeface="Times New Roman" panose="02020603050405020304" pitchFamily="18" charset="0"/>
              </a:rPr>
              <a:t>Para utilizar LABELME, familiarícese con las siguientes funciones:</a:t>
            </a:r>
            <a:endParaRPr lang="es-CO" sz="1600" dirty="0">
              <a:latin typeface="Times New Roman" panose="02020603050405020304" pitchFamily="18" charset="0"/>
              <a:cs typeface="Times New Roman" panose="02020603050405020304" pitchFamily="18" charset="0"/>
            </a:endParaRPr>
          </a:p>
        </p:txBody>
      </p:sp>
      <p:pic>
        <p:nvPicPr>
          <p:cNvPr id="40" name="Imagen 39">
            <a:extLst>
              <a:ext uri="{FF2B5EF4-FFF2-40B4-BE49-F238E27FC236}">
                <a16:creationId xmlns:a16="http://schemas.microsoft.com/office/drawing/2014/main" id="{471BFF7C-BC26-4A6B-BCEE-968DD5345A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0458" y="2646443"/>
            <a:ext cx="385780" cy="385780"/>
          </a:xfrm>
          <a:prstGeom prst="rect">
            <a:avLst/>
          </a:prstGeom>
        </p:spPr>
      </p:pic>
      <p:pic>
        <p:nvPicPr>
          <p:cNvPr id="41" name="Picture 6" descr="Two - Free arrows icons">
            <a:extLst>
              <a:ext uri="{FF2B5EF4-FFF2-40B4-BE49-F238E27FC236}">
                <a16:creationId xmlns:a16="http://schemas.microsoft.com/office/drawing/2014/main" id="{E25E1BAB-6172-4630-9B74-4F5C6BCBB5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5127" y="2637622"/>
            <a:ext cx="368838" cy="36883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8" descr="Three Generic Others icon">
            <a:extLst>
              <a:ext uri="{FF2B5EF4-FFF2-40B4-BE49-F238E27FC236}">
                <a16:creationId xmlns:a16="http://schemas.microsoft.com/office/drawing/2014/main" id="{D5859EC2-5F80-4636-8EBA-9CFA560441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14605" y="4469680"/>
            <a:ext cx="385779" cy="38577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Four Generic Others icon">
            <a:extLst>
              <a:ext uri="{FF2B5EF4-FFF2-40B4-BE49-F238E27FC236}">
                <a16:creationId xmlns:a16="http://schemas.microsoft.com/office/drawing/2014/main" id="{15C03409-BC0F-4133-B214-93416000E6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7269" y="3300454"/>
            <a:ext cx="385779" cy="38577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 descr="Number Generic Others icon">
            <a:extLst>
              <a:ext uri="{FF2B5EF4-FFF2-40B4-BE49-F238E27FC236}">
                <a16:creationId xmlns:a16="http://schemas.microsoft.com/office/drawing/2014/main" id="{CE3450EC-9E71-446E-82E3-86BD7321BFC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62856" y="3053036"/>
            <a:ext cx="385779" cy="38577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Six Generic Others icon">
            <a:extLst>
              <a:ext uri="{FF2B5EF4-FFF2-40B4-BE49-F238E27FC236}">
                <a16:creationId xmlns:a16="http://schemas.microsoft.com/office/drawing/2014/main" id="{C8BB252B-934A-4BB8-89FB-185EE2B855C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11745" y="4817800"/>
            <a:ext cx="368838" cy="36883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Number Generic Others icon">
            <a:extLst>
              <a:ext uri="{FF2B5EF4-FFF2-40B4-BE49-F238E27FC236}">
                <a16:creationId xmlns:a16="http://schemas.microsoft.com/office/drawing/2014/main" id="{13115634-37D9-46A3-85DC-591017EF551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2842" y="5057699"/>
            <a:ext cx="449893" cy="449893"/>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Google Shape;518;p31">
            <a:extLst>
              <a:ext uri="{FF2B5EF4-FFF2-40B4-BE49-F238E27FC236}">
                <a16:creationId xmlns:a16="http://schemas.microsoft.com/office/drawing/2014/main" id="{04F54C96-895A-410B-9F0F-73A6517EF897}"/>
              </a:ext>
            </a:extLst>
          </p:cNvPr>
          <p:cNvCxnSpPr>
            <a:cxnSpLocks/>
            <a:stCxn id="33" idx="1"/>
            <a:endCxn id="31" idx="3"/>
          </p:cNvCxnSpPr>
          <p:nvPr/>
        </p:nvCxnSpPr>
        <p:spPr>
          <a:xfrm rot="10800000" flipV="1">
            <a:off x="6387562" y="5956981"/>
            <a:ext cx="345887" cy="1"/>
          </a:xfrm>
          <a:prstGeom prst="bentConnector3">
            <a:avLst>
              <a:gd name="adj1" fmla="val 50000"/>
            </a:avLst>
          </a:prstGeom>
          <a:noFill/>
          <a:ln w="9525" cap="flat" cmpd="sng">
            <a:solidFill>
              <a:schemeClr val="dk1"/>
            </a:solidFill>
            <a:prstDash val="solid"/>
            <a:round/>
            <a:headEnd type="none" w="med" len="med"/>
            <a:tailEnd type="diamond" w="med" len="med"/>
          </a:ln>
        </p:spPr>
      </p:cxnSp>
      <p:sp>
        <p:nvSpPr>
          <p:cNvPr id="34" name="Título 1">
            <a:extLst>
              <a:ext uri="{FF2B5EF4-FFF2-40B4-BE49-F238E27FC236}">
                <a16:creationId xmlns:a16="http://schemas.microsoft.com/office/drawing/2014/main" id="{84F46D7C-D93B-421C-9E49-3B594E3F2235}"/>
              </a:ext>
            </a:extLst>
          </p:cNvPr>
          <p:cNvSpPr txBox="1">
            <a:spLocks/>
          </p:cNvSpPr>
          <p:nvPr/>
        </p:nvSpPr>
        <p:spPr>
          <a:xfrm>
            <a:off x="936537" y="-456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Proceso de etiquetado</a:t>
            </a:r>
          </a:p>
        </p:txBody>
      </p:sp>
    </p:spTree>
    <p:extLst>
      <p:ext uri="{BB962C8B-B14F-4D97-AF65-F5344CB8AC3E}">
        <p14:creationId xmlns:p14="http://schemas.microsoft.com/office/powerpoint/2010/main" val="1661696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a:extLst>
              <a:ext uri="{FF2B5EF4-FFF2-40B4-BE49-F238E27FC236}">
                <a16:creationId xmlns:a16="http://schemas.microsoft.com/office/drawing/2014/main" id="{75361CA9-330A-49E6-866F-0C99A805B060}"/>
              </a:ext>
            </a:extLst>
          </p:cNvPr>
          <p:cNvSpPr txBox="1"/>
          <p:nvPr/>
        </p:nvSpPr>
        <p:spPr>
          <a:xfrm>
            <a:off x="472477" y="1684705"/>
            <a:ext cx="3906371" cy="954107"/>
          </a:xfrm>
          <a:prstGeom prst="rect">
            <a:avLst/>
          </a:prstGeom>
          <a:noFill/>
        </p:spPr>
        <p:txBody>
          <a:bodyPr wrap="square" rtlCol="0">
            <a:spAutoFit/>
          </a:bodyPr>
          <a:lstStyle/>
          <a:p>
            <a:pPr algn="just"/>
            <a:r>
              <a:rPr lang="es-CO" sz="1400" dirty="0">
                <a:latin typeface="Times New Roman" panose="02020603050405020304" pitchFamily="18" charset="0"/>
                <a:cs typeface="Times New Roman" panose="02020603050405020304" pitchFamily="18" charset="0"/>
              </a:rPr>
              <a:t>Después de obtener los archivos .</a:t>
            </a:r>
            <a:r>
              <a:rPr lang="es-CO" sz="1400" dirty="0" err="1">
                <a:latin typeface="Times New Roman" panose="02020603050405020304" pitchFamily="18" charset="0"/>
                <a:cs typeface="Times New Roman" panose="02020603050405020304" pitchFamily="18" charset="0"/>
              </a:rPr>
              <a:t>json</a:t>
            </a:r>
            <a:r>
              <a:rPr lang="es-CO" sz="1400" dirty="0">
                <a:latin typeface="Times New Roman" panose="02020603050405020304" pitchFamily="18" charset="0"/>
                <a:cs typeface="Times New Roman" panose="02020603050405020304" pitchFamily="18" charset="0"/>
              </a:rPr>
              <a:t> correspondientes, ya sea por separación manual o automática, ejecute la siguiente celda para convertirlos al formato YOLO.</a:t>
            </a:r>
          </a:p>
        </p:txBody>
      </p:sp>
      <p:pic>
        <p:nvPicPr>
          <p:cNvPr id="12" name="Imagen 11" descr="https://lh7-us.googleusercontent.com/g6n-BR8ILVtU3MqJfTKDV625DRqFi3H6kWI7qHx70gLIys1YWZQqu3mMvAycoaDPA7PyZAXkPJfN6ABA7iRjKq1mXHAVo0oeb1bCqxvHXnAkTrgXmZt5MOOzFgYeIEnwv9BOUvFsW1_Sa7O-J9lhg64">
            <a:extLst>
              <a:ext uri="{FF2B5EF4-FFF2-40B4-BE49-F238E27FC236}">
                <a16:creationId xmlns:a16="http://schemas.microsoft.com/office/drawing/2014/main" id="{5E51FD6F-7F1E-4ED9-8633-5B929E693FA6}"/>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0224659" y="365125"/>
            <a:ext cx="1595305" cy="555203"/>
          </a:xfrm>
          <a:prstGeom prst="rect">
            <a:avLst/>
          </a:prstGeom>
          <a:noFill/>
        </p:spPr>
      </p:pic>
      <p:sp>
        <p:nvSpPr>
          <p:cNvPr id="4" name="Rectángulo 3">
            <a:extLst>
              <a:ext uri="{FF2B5EF4-FFF2-40B4-BE49-F238E27FC236}">
                <a16:creationId xmlns:a16="http://schemas.microsoft.com/office/drawing/2014/main" id="{C242A557-6C14-4932-8C2E-A2E3CFFECBF1}"/>
              </a:ext>
            </a:extLst>
          </p:cNvPr>
          <p:cNvSpPr/>
          <p:nvPr/>
        </p:nvSpPr>
        <p:spPr>
          <a:xfrm>
            <a:off x="1622932" y="5897925"/>
            <a:ext cx="6096000" cy="307777"/>
          </a:xfrm>
          <a:prstGeom prst="rect">
            <a:avLst/>
          </a:prstGeom>
        </p:spPr>
        <p:txBody>
          <a:bodyPr>
            <a:spAutoFit/>
          </a:bodyPr>
          <a:lstStyle/>
          <a:p>
            <a:r>
              <a:rPr lang="es-CO" sz="1400" dirty="0">
                <a:latin typeface="Times New Roman" panose="02020603050405020304" pitchFamily="18" charset="0"/>
                <a:cs typeface="Times New Roman" panose="02020603050405020304" pitchFamily="18" charset="0"/>
              </a:rPr>
              <a:t>La carpeta resultante, llamada '</a:t>
            </a:r>
            <a:r>
              <a:rPr lang="es-CO" sz="1400" dirty="0" err="1">
                <a:latin typeface="Times New Roman" panose="02020603050405020304" pitchFamily="18" charset="0"/>
                <a:cs typeface="Times New Roman" panose="02020603050405020304" pitchFamily="18" charset="0"/>
              </a:rPr>
              <a:t>YOLODataset</a:t>
            </a:r>
            <a:r>
              <a:rPr lang="es-CO" sz="1400" dirty="0">
                <a:latin typeface="Times New Roman" panose="02020603050405020304" pitchFamily="18" charset="0"/>
                <a:cs typeface="Times New Roman" panose="02020603050405020304" pitchFamily="18" charset="0"/>
              </a:rPr>
              <a:t>', tendrá la siguiente estructura:</a:t>
            </a:r>
            <a:endParaRPr lang="es-CO" sz="1600" dirty="0">
              <a:latin typeface="Times New Roman" panose="02020603050405020304" pitchFamily="18" charset="0"/>
              <a:cs typeface="Times New Roman" panose="02020603050405020304" pitchFamily="18" charset="0"/>
            </a:endParaRPr>
          </a:p>
        </p:txBody>
      </p:sp>
      <p:cxnSp>
        <p:nvCxnSpPr>
          <p:cNvPr id="34" name="Google Shape;659;p36">
            <a:extLst>
              <a:ext uri="{FF2B5EF4-FFF2-40B4-BE49-F238E27FC236}">
                <a16:creationId xmlns:a16="http://schemas.microsoft.com/office/drawing/2014/main" id="{C759E60F-7B8A-4C10-B376-6BAE97FA406E}"/>
              </a:ext>
            </a:extLst>
          </p:cNvPr>
          <p:cNvCxnSpPr>
            <a:cxnSpLocks/>
          </p:cNvCxnSpPr>
          <p:nvPr/>
        </p:nvCxnSpPr>
        <p:spPr>
          <a:xfrm>
            <a:off x="4871589" y="1377110"/>
            <a:ext cx="838200" cy="1151400"/>
          </a:xfrm>
          <a:prstGeom prst="bentConnector3">
            <a:avLst>
              <a:gd name="adj1" fmla="val -28409"/>
            </a:avLst>
          </a:prstGeom>
          <a:noFill/>
          <a:ln w="9525" cap="flat" cmpd="sng">
            <a:solidFill>
              <a:schemeClr val="dk1"/>
            </a:solidFill>
            <a:prstDash val="solid"/>
            <a:round/>
            <a:headEnd type="none" w="med" len="med"/>
            <a:tailEnd type="diamond" w="med" len="med"/>
          </a:ln>
        </p:spPr>
      </p:cxnSp>
      <p:cxnSp>
        <p:nvCxnSpPr>
          <p:cNvPr id="36" name="Google Shape;660;p36">
            <a:extLst>
              <a:ext uri="{FF2B5EF4-FFF2-40B4-BE49-F238E27FC236}">
                <a16:creationId xmlns:a16="http://schemas.microsoft.com/office/drawing/2014/main" id="{B15CEF77-C6C3-4C99-989F-0AC70EAE92A3}"/>
              </a:ext>
            </a:extLst>
          </p:cNvPr>
          <p:cNvCxnSpPr>
            <a:cxnSpLocks/>
          </p:cNvCxnSpPr>
          <p:nvPr/>
        </p:nvCxnSpPr>
        <p:spPr>
          <a:xfrm>
            <a:off x="5709841" y="2528550"/>
            <a:ext cx="838200" cy="1151100"/>
          </a:xfrm>
          <a:prstGeom prst="bentConnector3">
            <a:avLst>
              <a:gd name="adj1" fmla="val -28409"/>
            </a:avLst>
          </a:prstGeom>
          <a:noFill/>
          <a:ln w="9525" cap="flat" cmpd="sng">
            <a:solidFill>
              <a:schemeClr val="dk1"/>
            </a:solidFill>
            <a:prstDash val="solid"/>
            <a:round/>
            <a:headEnd type="none" w="med" len="med"/>
            <a:tailEnd type="diamond" w="med" len="med"/>
          </a:ln>
        </p:spPr>
      </p:cxnSp>
      <p:cxnSp>
        <p:nvCxnSpPr>
          <p:cNvPr id="37" name="Google Shape;659;p36">
            <a:extLst>
              <a:ext uri="{FF2B5EF4-FFF2-40B4-BE49-F238E27FC236}">
                <a16:creationId xmlns:a16="http://schemas.microsoft.com/office/drawing/2014/main" id="{15466D05-3BB6-44C4-BD8E-59508135DBF2}"/>
              </a:ext>
            </a:extLst>
          </p:cNvPr>
          <p:cNvCxnSpPr/>
          <p:nvPr/>
        </p:nvCxnSpPr>
        <p:spPr>
          <a:xfrm>
            <a:off x="6554950" y="3670636"/>
            <a:ext cx="838200" cy="1151400"/>
          </a:xfrm>
          <a:prstGeom prst="bentConnector3">
            <a:avLst>
              <a:gd name="adj1" fmla="val -28409"/>
            </a:avLst>
          </a:prstGeom>
          <a:noFill/>
          <a:ln w="9525" cap="flat" cmpd="sng">
            <a:solidFill>
              <a:schemeClr val="dk1"/>
            </a:solidFill>
            <a:prstDash val="solid"/>
            <a:round/>
            <a:headEnd type="none" w="med" len="med"/>
            <a:tailEnd type="diamond" w="med" len="med"/>
          </a:ln>
        </p:spPr>
      </p:cxnSp>
      <p:cxnSp>
        <p:nvCxnSpPr>
          <p:cNvPr id="38" name="Google Shape;660;p36">
            <a:extLst>
              <a:ext uri="{FF2B5EF4-FFF2-40B4-BE49-F238E27FC236}">
                <a16:creationId xmlns:a16="http://schemas.microsoft.com/office/drawing/2014/main" id="{C7D821F3-FBAF-4A67-B6C0-7BB092ACD722}"/>
              </a:ext>
            </a:extLst>
          </p:cNvPr>
          <p:cNvCxnSpPr>
            <a:cxnSpLocks/>
          </p:cNvCxnSpPr>
          <p:nvPr/>
        </p:nvCxnSpPr>
        <p:spPr>
          <a:xfrm rot="16200000" flipH="1">
            <a:off x="7390592" y="4824685"/>
            <a:ext cx="811179" cy="805959"/>
          </a:xfrm>
          <a:prstGeom prst="bentConnector3">
            <a:avLst>
              <a:gd name="adj1" fmla="val 100100"/>
            </a:avLst>
          </a:prstGeom>
          <a:noFill/>
          <a:ln w="9525" cap="flat" cmpd="sng">
            <a:solidFill>
              <a:schemeClr val="dk1"/>
            </a:solidFill>
            <a:prstDash val="solid"/>
            <a:round/>
            <a:headEnd type="none" w="med" len="med"/>
            <a:tailEnd type="diamond" w="med" len="med"/>
          </a:ln>
        </p:spPr>
      </p:cxnSp>
      <p:pic>
        <p:nvPicPr>
          <p:cNvPr id="39" name="Imagen 38">
            <a:extLst>
              <a:ext uri="{FF2B5EF4-FFF2-40B4-BE49-F238E27FC236}">
                <a16:creationId xmlns:a16="http://schemas.microsoft.com/office/drawing/2014/main" id="{E4B90168-4698-4D03-B566-1C82E3623627}"/>
              </a:ext>
            </a:extLst>
          </p:cNvPr>
          <p:cNvPicPr>
            <a:picLocks noChangeAspect="1"/>
          </p:cNvPicPr>
          <p:nvPr/>
        </p:nvPicPr>
        <p:blipFill>
          <a:blip r:embed="rId3"/>
          <a:stretch>
            <a:fillRect/>
          </a:stretch>
        </p:blipFill>
        <p:spPr>
          <a:xfrm>
            <a:off x="10853015" y="2459564"/>
            <a:ext cx="895475" cy="571580"/>
          </a:xfrm>
          <a:prstGeom prst="rect">
            <a:avLst/>
          </a:prstGeom>
        </p:spPr>
      </p:pic>
      <p:pic>
        <p:nvPicPr>
          <p:cNvPr id="40" name="Imagen 39">
            <a:extLst>
              <a:ext uri="{FF2B5EF4-FFF2-40B4-BE49-F238E27FC236}">
                <a16:creationId xmlns:a16="http://schemas.microsoft.com/office/drawing/2014/main" id="{FC2CF5C9-7E66-45A3-AE27-817C7170E969}"/>
              </a:ext>
            </a:extLst>
          </p:cNvPr>
          <p:cNvPicPr>
            <a:picLocks noChangeAspect="1"/>
          </p:cNvPicPr>
          <p:nvPr/>
        </p:nvPicPr>
        <p:blipFill>
          <a:blip r:embed="rId4"/>
          <a:stretch>
            <a:fillRect/>
          </a:stretch>
        </p:blipFill>
        <p:spPr>
          <a:xfrm>
            <a:off x="10806505" y="1224641"/>
            <a:ext cx="988497" cy="342948"/>
          </a:xfrm>
          <a:prstGeom prst="rect">
            <a:avLst/>
          </a:prstGeom>
        </p:spPr>
      </p:pic>
      <p:pic>
        <p:nvPicPr>
          <p:cNvPr id="43" name="Imagen 42">
            <a:extLst>
              <a:ext uri="{FF2B5EF4-FFF2-40B4-BE49-F238E27FC236}">
                <a16:creationId xmlns:a16="http://schemas.microsoft.com/office/drawing/2014/main" id="{C33D8012-0D0C-47A9-ABCE-F4B24965B2FB}"/>
              </a:ext>
            </a:extLst>
          </p:cNvPr>
          <p:cNvPicPr>
            <a:picLocks noChangeAspect="1"/>
          </p:cNvPicPr>
          <p:nvPr/>
        </p:nvPicPr>
        <p:blipFill>
          <a:blip r:embed="rId5"/>
          <a:stretch>
            <a:fillRect/>
          </a:stretch>
        </p:blipFill>
        <p:spPr>
          <a:xfrm>
            <a:off x="10781567" y="3890089"/>
            <a:ext cx="1038370" cy="362001"/>
          </a:xfrm>
          <a:prstGeom prst="rect">
            <a:avLst/>
          </a:prstGeom>
        </p:spPr>
      </p:pic>
      <p:pic>
        <p:nvPicPr>
          <p:cNvPr id="44" name="Picture 2" descr="A screenshot of a computer&#10;&#10;Description automatically generated">
            <a:extLst>
              <a:ext uri="{FF2B5EF4-FFF2-40B4-BE49-F238E27FC236}">
                <a16:creationId xmlns:a16="http://schemas.microsoft.com/office/drawing/2014/main" id="{F7E63D66-4217-4952-B7D5-AF1DC6A9242F}"/>
              </a:ext>
            </a:extLst>
          </p:cNvPr>
          <p:cNvPicPr/>
          <p:nvPr/>
        </p:nvPicPr>
        <p:blipFill rotWithShape="1">
          <a:blip r:embed="rId6">
            <a:extLst>
              <a:ext uri="{28A0092B-C50C-407E-A947-70E740481C1C}">
                <a14:useLocalDpi xmlns:a14="http://schemas.microsoft.com/office/drawing/2010/main" val="0"/>
              </a:ext>
            </a:extLst>
          </a:blip>
          <a:srcRect r="47559"/>
          <a:stretch/>
        </p:blipFill>
        <p:spPr>
          <a:xfrm>
            <a:off x="10996944" y="4532232"/>
            <a:ext cx="564412" cy="819318"/>
          </a:xfrm>
          <a:prstGeom prst="rect">
            <a:avLst/>
          </a:prstGeom>
        </p:spPr>
      </p:pic>
      <p:pic>
        <p:nvPicPr>
          <p:cNvPr id="45" name="Picture 3" descr="A screenshot of a computer&#10;&#10;Description automatically generated">
            <a:extLst>
              <a:ext uri="{FF2B5EF4-FFF2-40B4-BE49-F238E27FC236}">
                <a16:creationId xmlns:a16="http://schemas.microsoft.com/office/drawing/2014/main" id="{705479E4-6186-4D0C-A2C5-69C17367AE11}"/>
              </a:ext>
            </a:extLst>
          </p:cNvPr>
          <p:cNvPicPr/>
          <p:nvPr/>
        </p:nvPicPr>
        <p:blipFill rotWithShape="1">
          <a:blip r:embed="rId7">
            <a:extLst>
              <a:ext uri="{28A0092B-C50C-407E-A947-70E740481C1C}">
                <a14:useLocalDpi xmlns:a14="http://schemas.microsoft.com/office/drawing/2010/main" val="0"/>
              </a:ext>
            </a:extLst>
          </a:blip>
          <a:srcRect t="1" r="56753" b="-3820"/>
          <a:stretch/>
        </p:blipFill>
        <p:spPr>
          <a:xfrm>
            <a:off x="11018546" y="5534263"/>
            <a:ext cx="564412" cy="899288"/>
          </a:xfrm>
          <a:prstGeom prst="rect">
            <a:avLst/>
          </a:prstGeom>
        </p:spPr>
      </p:pic>
      <p:grpSp>
        <p:nvGrpSpPr>
          <p:cNvPr id="47" name="Google Shape;653;p36">
            <a:extLst>
              <a:ext uri="{FF2B5EF4-FFF2-40B4-BE49-F238E27FC236}">
                <a16:creationId xmlns:a16="http://schemas.microsoft.com/office/drawing/2014/main" id="{EB1EE7C8-DC14-40BF-B1A5-57848D754ACE}"/>
              </a:ext>
            </a:extLst>
          </p:cNvPr>
          <p:cNvGrpSpPr/>
          <p:nvPr/>
        </p:nvGrpSpPr>
        <p:grpSpPr>
          <a:xfrm>
            <a:off x="4868134" y="1067216"/>
            <a:ext cx="5701597" cy="938491"/>
            <a:chOff x="2920863" y="2316793"/>
            <a:chExt cx="3629700" cy="977367"/>
          </a:xfrm>
        </p:grpSpPr>
        <p:sp>
          <p:nvSpPr>
            <p:cNvPr id="48" name="Google Shape;654;p36">
              <a:extLst>
                <a:ext uri="{FF2B5EF4-FFF2-40B4-BE49-F238E27FC236}">
                  <a16:creationId xmlns:a16="http://schemas.microsoft.com/office/drawing/2014/main" id="{3A98B667-1501-4318-A5F4-0398ED0C856D}"/>
                </a:ext>
              </a:extLst>
            </p:cNvPr>
            <p:cNvSpPr txBox="1"/>
            <p:nvPr/>
          </p:nvSpPr>
          <p:spPr>
            <a:xfrm>
              <a:off x="2920863" y="2316793"/>
              <a:ext cx="3629700" cy="521100"/>
            </a:xfrm>
            <a:prstGeom prst="rect">
              <a:avLst/>
            </a:prstGeom>
            <a:noFill/>
            <a:ln>
              <a:noFill/>
            </a:ln>
          </p:spPr>
          <p:txBody>
            <a:bodyPr spcFirstLastPara="1" wrap="square" lIns="91425" tIns="91425" rIns="91425" bIns="91425" anchor="b" anchorCtr="0">
              <a:noAutofit/>
            </a:bodyPr>
            <a:lstStyle/>
            <a:p>
              <a:pPr lvl="0"/>
              <a:r>
                <a:rPr lang="es-CO" sz="1400" b="1" dirty="0">
                  <a:solidFill>
                    <a:schemeClr val="dk1"/>
                  </a:solidFill>
                  <a:latin typeface="Bell MT" panose="02020503060305020303" pitchFamily="18" charset="0"/>
                  <a:ea typeface="Noto Serif Ethiopic"/>
                  <a:cs typeface="Noto Serif Ethiopic"/>
                  <a:sym typeface="Noto Serif Ethiopic"/>
                </a:rPr>
                <a:t>Carpeta origen de la data</a:t>
              </a:r>
            </a:p>
          </p:txBody>
        </p:sp>
        <p:sp>
          <p:nvSpPr>
            <p:cNvPr id="49" name="Google Shape;655;p36">
              <a:extLst>
                <a:ext uri="{FF2B5EF4-FFF2-40B4-BE49-F238E27FC236}">
                  <a16:creationId xmlns:a16="http://schemas.microsoft.com/office/drawing/2014/main" id="{21B08337-2644-41A9-87AF-B8C8D84CE726}"/>
                </a:ext>
              </a:extLst>
            </p:cNvPr>
            <p:cNvSpPr txBox="1"/>
            <p:nvPr/>
          </p:nvSpPr>
          <p:spPr>
            <a:xfrm>
              <a:off x="2920863" y="2773059"/>
              <a:ext cx="3629700" cy="521100"/>
            </a:xfrm>
            <a:prstGeom prst="rect">
              <a:avLst/>
            </a:prstGeom>
            <a:noFill/>
            <a:ln>
              <a:noFill/>
            </a:ln>
          </p:spPr>
          <p:txBody>
            <a:bodyPr spcFirstLastPara="1" wrap="square" lIns="91425" tIns="91425" rIns="91425" bIns="91425" anchor="t" anchorCtr="0">
              <a:noAutofit/>
            </a:bodyPr>
            <a:lstStyle/>
            <a:p>
              <a:pPr marL="152400" lvl="0" algn="l" rtl="0">
                <a:spcBef>
                  <a:spcPts val="0"/>
                </a:spcBef>
                <a:spcAft>
                  <a:spcPts val="0"/>
                </a:spcAft>
                <a:buClr>
                  <a:schemeClr val="dk1"/>
                </a:buClr>
                <a:buSzPts val="1200"/>
              </a:pPr>
              <a:r>
                <a:rPr lang="en" sz="1200" dirty="0">
                  <a:solidFill>
                    <a:schemeClr val="dk1"/>
                  </a:solidFill>
                  <a:latin typeface="Times New Roman" panose="02020603050405020304" pitchFamily="18" charset="0"/>
                  <a:ea typeface="Akatab"/>
                  <a:cs typeface="Times New Roman" panose="02020603050405020304" pitchFamily="18" charset="0"/>
                  <a:sym typeface="Akatab"/>
                </a:rPr>
                <a:t>La carpeta donde se visualizara la convers</a:t>
              </a:r>
              <a:r>
                <a:rPr lang="es-CO" sz="1200" dirty="0" err="1">
                  <a:solidFill>
                    <a:schemeClr val="dk1"/>
                  </a:solidFill>
                  <a:latin typeface="Times New Roman" panose="02020603050405020304" pitchFamily="18" charset="0"/>
                  <a:ea typeface="Akatab"/>
                  <a:cs typeface="Times New Roman" panose="02020603050405020304" pitchFamily="18" charset="0"/>
                  <a:sym typeface="Akatab"/>
                </a:rPr>
                <a:t>ión</a:t>
              </a:r>
              <a:r>
                <a:rPr lang="es-CO" sz="1200" dirty="0">
                  <a:solidFill>
                    <a:schemeClr val="dk1"/>
                  </a:solidFill>
                  <a:latin typeface="Times New Roman" panose="02020603050405020304" pitchFamily="18" charset="0"/>
                  <a:ea typeface="Akatab"/>
                  <a:cs typeface="Times New Roman" panose="02020603050405020304" pitchFamily="18" charset="0"/>
                  <a:sym typeface="Akatab"/>
                </a:rPr>
                <a:t> dependerá del modelo que se esté utilizando</a:t>
              </a:r>
              <a:endParaRPr sz="1200" dirty="0">
                <a:solidFill>
                  <a:schemeClr val="dk1"/>
                </a:solidFill>
                <a:latin typeface="Times New Roman" panose="02020603050405020304" pitchFamily="18" charset="0"/>
                <a:ea typeface="Akatab"/>
                <a:cs typeface="Times New Roman" panose="02020603050405020304" pitchFamily="18" charset="0"/>
                <a:sym typeface="Akatab"/>
              </a:endParaRPr>
            </a:p>
          </p:txBody>
        </p:sp>
      </p:grpSp>
      <p:grpSp>
        <p:nvGrpSpPr>
          <p:cNvPr id="50" name="Google Shape;653;p36">
            <a:extLst>
              <a:ext uri="{FF2B5EF4-FFF2-40B4-BE49-F238E27FC236}">
                <a16:creationId xmlns:a16="http://schemas.microsoft.com/office/drawing/2014/main" id="{C1EC710B-9F51-477F-B495-BF8313B874AC}"/>
              </a:ext>
            </a:extLst>
          </p:cNvPr>
          <p:cNvGrpSpPr/>
          <p:nvPr/>
        </p:nvGrpSpPr>
        <p:grpSpPr>
          <a:xfrm>
            <a:off x="5775046" y="2222834"/>
            <a:ext cx="4794685" cy="938490"/>
            <a:chOff x="2920863" y="2316793"/>
            <a:chExt cx="3629700" cy="977366"/>
          </a:xfrm>
        </p:grpSpPr>
        <p:sp>
          <p:nvSpPr>
            <p:cNvPr id="51" name="Google Shape;654;p36">
              <a:extLst>
                <a:ext uri="{FF2B5EF4-FFF2-40B4-BE49-F238E27FC236}">
                  <a16:creationId xmlns:a16="http://schemas.microsoft.com/office/drawing/2014/main" id="{595AC8ED-F224-4BFA-834A-880AC982F670}"/>
                </a:ext>
              </a:extLst>
            </p:cNvPr>
            <p:cNvSpPr txBox="1"/>
            <p:nvPr/>
          </p:nvSpPr>
          <p:spPr>
            <a:xfrm>
              <a:off x="2920863" y="2316793"/>
              <a:ext cx="3629700" cy="521100"/>
            </a:xfrm>
            <a:prstGeom prst="rect">
              <a:avLst/>
            </a:prstGeom>
            <a:noFill/>
            <a:ln>
              <a:noFill/>
            </a:ln>
          </p:spPr>
          <p:txBody>
            <a:bodyPr spcFirstLastPara="1" wrap="square" lIns="91425" tIns="91425" rIns="91425" bIns="91425" anchor="b" anchorCtr="0">
              <a:noAutofit/>
            </a:bodyPr>
            <a:lstStyle/>
            <a:p>
              <a:pPr lvl="0"/>
              <a:r>
                <a:rPr lang="es-CO" sz="1400" b="1" dirty="0">
                  <a:solidFill>
                    <a:schemeClr val="dk1"/>
                  </a:solidFill>
                  <a:latin typeface="Bell MT" panose="02020503060305020303" pitchFamily="18" charset="0"/>
                  <a:ea typeface="Noto Serif Ethiopic"/>
                  <a:cs typeface="Noto Serif Ethiopic"/>
                  <a:sym typeface="Noto Serif Ethiopic"/>
                </a:rPr>
                <a:t>Sub carpeta principal</a:t>
              </a:r>
            </a:p>
          </p:txBody>
        </p:sp>
        <p:sp>
          <p:nvSpPr>
            <p:cNvPr id="52" name="Google Shape;655;p36">
              <a:extLst>
                <a:ext uri="{FF2B5EF4-FFF2-40B4-BE49-F238E27FC236}">
                  <a16:creationId xmlns:a16="http://schemas.microsoft.com/office/drawing/2014/main" id="{D9BC5FA1-1A90-47DF-A959-B085DAA3ADD8}"/>
                </a:ext>
              </a:extLst>
            </p:cNvPr>
            <p:cNvSpPr txBox="1"/>
            <p:nvPr/>
          </p:nvSpPr>
          <p:spPr>
            <a:xfrm>
              <a:off x="2920863" y="2773059"/>
              <a:ext cx="3413291" cy="521100"/>
            </a:xfrm>
            <a:prstGeom prst="rect">
              <a:avLst/>
            </a:prstGeom>
            <a:noFill/>
            <a:ln>
              <a:noFill/>
            </a:ln>
          </p:spPr>
          <p:txBody>
            <a:bodyPr spcFirstLastPara="1" wrap="square" lIns="91425" tIns="91425" rIns="91425" bIns="91425" anchor="t" anchorCtr="0">
              <a:noAutofit/>
            </a:bodyPr>
            <a:lstStyle/>
            <a:p>
              <a:pPr marL="152400" lvl="0" algn="l" rtl="0">
                <a:spcBef>
                  <a:spcPts val="0"/>
                </a:spcBef>
                <a:spcAft>
                  <a:spcPts val="0"/>
                </a:spcAft>
                <a:buClr>
                  <a:schemeClr val="dk1"/>
                </a:buClr>
                <a:buSzPts val="1200"/>
              </a:pPr>
              <a:r>
                <a:rPr lang="es-CO" sz="1200" dirty="0">
                  <a:solidFill>
                    <a:schemeClr val="dk1"/>
                  </a:solidFill>
                  <a:latin typeface="Times New Roman" panose="02020603050405020304" pitchFamily="18" charset="0"/>
                  <a:ea typeface="Akatab"/>
                  <a:cs typeface="Times New Roman" panose="02020603050405020304" pitchFamily="18" charset="0"/>
                  <a:sym typeface="Akatab"/>
                </a:rPr>
                <a:t>Esta equivale a la separación de los datos que se obtuvo de manera manual o automática. </a:t>
              </a:r>
              <a:endParaRPr sz="1200" dirty="0">
                <a:solidFill>
                  <a:schemeClr val="dk1"/>
                </a:solidFill>
                <a:latin typeface="Times New Roman" panose="02020603050405020304" pitchFamily="18" charset="0"/>
                <a:ea typeface="Akatab"/>
                <a:cs typeface="Times New Roman" panose="02020603050405020304" pitchFamily="18" charset="0"/>
                <a:sym typeface="Akatab"/>
              </a:endParaRPr>
            </a:p>
          </p:txBody>
        </p:sp>
      </p:grpSp>
      <p:grpSp>
        <p:nvGrpSpPr>
          <p:cNvPr id="54" name="Google Shape;653;p36">
            <a:extLst>
              <a:ext uri="{FF2B5EF4-FFF2-40B4-BE49-F238E27FC236}">
                <a16:creationId xmlns:a16="http://schemas.microsoft.com/office/drawing/2014/main" id="{2FF6C6E0-D4F1-4EE9-848D-BBCC0E394B4D}"/>
              </a:ext>
            </a:extLst>
          </p:cNvPr>
          <p:cNvGrpSpPr/>
          <p:nvPr/>
        </p:nvGrpSpPr>
        <p:grpSpPr>
          <a:xfrm>
            <a:off x="8199162" y="5021986"/>
            <a:ext cx="2505151" cy="1497012"/>
            <a:chOff x="2920864" y="2316793"/>
            <a:chExt cx="2794611" cy="977366"/>
          </a:xfrm>
        </p:grpSpPr>
        <p:sp>
          <p:nvSpPr>
            <p:cNvPr id="55" name="Google Shape;654;p36">
              <a:extLst>
                <a:ext uri="{FF2B5EF4-FFF2-40B4-BE49-F238E27FC236}">
                  <a16:creationId xmlns:a16="http://schemas.microsoft.com/office/drawing/2014/main" id="{5245885A-66A1-4748-8C11-9FB2C07966FC}"/>
                </a:ext>
              </a:extLst>
            </p:cNvPr>
            <p:cNvSpPr txBox="1"/>
            <p:nvPr/>
          </p:nvSpPr>
          <p:spPr>
            <a:xfrm>
              <a:off x="2920864" y="2316793"/>
              <a:ext cx="2794611" cy="521100"/>
            </a:xfrm>
            <a:prstGeom prst="rect">
              <a:avLst/>
            </a:prstGeom>
            <a:noFill/>
            <a:ln>
              <a:noFill/>
            </a:ln>
          </p:spPr>
          <p:txBody>
            <a:bodyPr spcFirstLastPara="1" wrap="square" lIns="91425" tIns="91425" rIns="91425" bIns="91425" anchor="b" anchorCtr="0">
              <a:noAutofit/>
            </a:bodyPr>
            <a:lstStyle/>
            <a:p>
              <a:pPr lvl="0"/>
              <a:r>
                <a:rPr lang="es-CO" sz="1400" b="1" dirty="0">
                  <a:solidFill>
                    <a:schemeClr val="dk1"/>
                  </a:solidFill>
                  <a:latin typeface="Bell MT" panose="02020503060305020303" pitchFamily="18" charset="0"/>
                  <a:ea typeface="Noto Serif Ethiopic"/>
                  <a:cs typeface="Noto Serif Ethiopic"/>
                  <a:sym typeface="Noto Serif Ethiopic"/>
                </a:rPr>
                <a:t>Estructura de las subcarpetas</a:t>
              </a:r>
            </a:p>
          </p:txBody>
        </p:sp>
        <p:sp>
          <p:nvSpPr>
            <p:cNvPr id="56" name="Google Shape;655;p36">
              <a:extLst>
                <a:ext uri="{FF2B5EF4-FFF2-40B4-BE49-F238E27FC236}">
                  <a16:creationId xmlns:a16="http://schemas.microsoft.com/office/drawing/2014/main" id="{77A51FD2-E266-4EE9-870B-227ACB42BC51}"/>
                </a:ext>
              </a:extLst>
            </p:cNvPr>
            <p:cNvSpPr txBox="1"/>
            <p:nvPr/>
          </p:nvSpPr>
          <p:spPr>
            <a:xfrm>
              <a:off x="2920864" y="2773059"/>
              <a:ext cx="2794611" cy="521100"/>
            </a:xfrm>
            <a:prstGeom prst="rect">
              <a:avLst/>
            </a:prstGeom>
            <a:noFill/>
            <a:ln>
              <a:noFill/>
            </a:ln>
          </p:spPr>
          <p:txBody>
            <a:bodyPr spcFirstLastPara="1" wrap="square" lIns="91425" tIns="91425" rIns="91425" bIns="91425" anchor="t" anchorCtr="0">
              <a:noAutofit/>
            </a:bodyPr>
            <a:lstStyle/>
            <a:p>
              <a:pPr marL="152400" lvl="0">
                <a:buClr>
                  <a:schemeClr val="dk1"/>
                </a:buClr>
                <a:buSzPts val="1200"/>
              </a:pPr>
              <a:r>
                <a:rPr lang="es-MX" sz="1200" dirty="0">
                  <a:solidFill>
                    <a:schemeClr val="dk1"/>
                  </a:solidFill>
                  <a:latin typeface="Times New Roman" panose="02020603050405020304" pitchFamily="18" charset="0"/>
                  <a:ea typeface="Akatab"/>
                  <a:cs typeface="Times New Roman" panose="02020603050405020304" pitchFamily="18" charset="0"/>
                  <a:sym typeface="Akatab"/>
                </a:rPr>
                <a:t>En cada subcarpeta de la carpeta </a:t>
              </a:r>
              <a:r>
                <a:rPr lang="es-MX" sz="1200" dirty="0" err="1">
                  <a:solidFill>
                    <a:schemeClr val="dk1"/>
                  </a:solidFill>
                  <a:latin typeface="Times New Roman" panose="02020603050405020304" pitchFamily="18" charset="0"/>
                  <a:ea typeface="Akatab"/>
                  <a:cs typeface="Times New Roman" panose="02020603050405020304" pitchFamily="18" charset="0"/>
                  <a:sym typeface="Akatab"/>
                </a:rPr>
                <a:t>YOLODataset</a:t>
              </a:r>
              <a:r>
                <a:rPr lang="es-MX" sz="1200" dirty="0">
                  <a:solidFill>
                    <a:schemeClr val="dk1"/>
                  </a:solidFill>
                  <a:latin typeface="Times New Roman" panose="02020603050405020304" pitchFamily="18" charset="0"/>
                  <a:ea typeface="Akatab"/>
                  <a:cs typeface="Times New Roman" panose="02020603050405020304" pitchFamily="18" charset="0"/>
                  <a:sym typeface="Akatab"/>
                </a:rPr>
                <a:t>, se creara la estructura test, </a:t>
              </a:r>
              <a:r>
                <a:rPr lang="es-MX" sz="1200" dirty="0" err="1">
                  <a:solidFill>
                    <a:schemeClr val="dk1"/>
                  </a:solidFill>
                  <a:latin typeface="Times New Roman" panose="02020603050405020304" pitchFamily="18" charset="0"/>
                  <a:ea typeface="Akatab"/>
                  <a:cs typeface="Times New Roman" panose="02020603050405020304" pitchFamily="18" charset="0"/>
                  <a:sym typeface="Akatab"/>
                </a:rPr>
                <a:t>train</a:t>
              </a:r>
              <a:r>
                <a:rPr lang="es-MX" sz="1200" dirty="0">
                  <a:solidFill>
                    <a:schemeClr val="dk1"/>
                  </a:solidFill>
                  <a:latin typeface="Times New Roman" panose="02020603050405020304" pitchFamily="18" charset="0"/>
                  <a:ea typeface="Akatab"/>
                  <a:cs typeface="Times New Roman" panose="02020603050405020304" pitchFamily="18" charset="0"/>
                  <a:sym typeface="Akatab"/>
                </a:rPr>
                <a:t> y val.</a:t>
              </a:r>
              <a:endParaRPr sz="1200" dirty="0">
                <a:solidFill>
                  <a:schemeClr val="dk1"/>
                </a:solidFill>
                <a:latin typeface="Times New Roman" panose="02020603050405020304" pitchFamily="18" charset="0"/>
                <a:ea typeface="Akatab"/>
                <a:cs typeface="Times New Roman" panose="02020603050405020304" pitchFamily="18" charset="0"/>
                <a:sym typeface="Akatab"/>
              </a:endParaRPr>
            </a:p>
          </p:txBody>
        </p:sp>
      </p:grpSp>
      <p:sp>
        <p:nvSpPr>
          <p:cNvPr id="59" name="Google Shape;654;p36">
            <a:extLst>
              <a:ext uri="{FF2B5EF4-FFF2-40B4-BE49-F238E27FC236}">
                <a16:creationId xmlns:a16="http://schemas.microsoft.com/office/drawing/2014/main" id="{EBF775C9-B620-4D27-8DF6-7AB1B325B327}"/>
              </a:ext>
            </a:extLst>
          </p:cNvPr>
          <p:cNvSpPr txBox="1"/>
          <p:nvPr/>
        </p:nvSpPr>
        <p:spPr>
          <a:xfrm>
            <a:off x="7423895" y="4611725"/>
            <a:ext cx="3271935" cy="660509"/>
          </a:xfrm>
          <a:prstGeom prst="rect">
            <a:avLst/>
          </a:prstGeom>
          <a:noFill/>
          <a:ln>
            <a:noFill/>
          </a:ln>
        </p:spPr>
        <p:txBody>
          <a:bodyPr spcFirstLastPara="1" wrap="square" lIns="91425" tIns="91425" rIns="91425" bIns="91425" anchor="b" anchorCtr="0">
            <a:noAutofit/>
          </a:bodyPr>
          <a:lstStyle/>
          <a:p>
            <a:r>
              <a:rPr lang="es-MX" sz="1400" b="1" dirty="0">
                <a:solidFill>
                  <a:schemeClr val="dk1"/>
                </a:solidFill>
                <a:latin typeface="Bell MT" panose="02020503060305020303" pitchFamily="18" charset="0"/>
                <a:sym typeface="Noto Serif Ethiopic"/>
              </a:rPr>
              <a:t>Sub carpetas de la carpeta </a:t>
            </a:r>
            <a:r>
              <a:rPr lang="es-MX" sz="1400" b="1" dirty="0" err="1">
                <a:solidFill>
                  <a:schemeClr val="dk1"/>
                </a:solidFill>
                <a:latin typeface="Bell MT" panose="02020503060305020303" pitchFamily="18" charset="0"/>
                <a:sym typeface="Noto Serif Ethiopic"/>
              </a:rPr>
              <a:t>YoloDataset</a:t>
            </a:r>
            <a:endParaRPr lang="es-MX" sz="1400" b="1" dirty="0">
              <a:solidFill>
                <a:schemeClr val="dk1"/>
              </a:solidFill>
              <a:latin typeface="Bell MT" panose="02020503060305020303" pitchFamily="18" charset="0"/>
              <a:sym typeface="Noto Serif Ethiopic"/>
            </a:endParaRPr>
          </a:p>
          <a:p>
            <a:pPr lvl="0"/>
            <a:endParaRPr lang="es-CO" sz="1400" b="1" dirty="0">
              <a:solidFill>
                <a:schemeClr val="dk1"/>
              </a:solidFill>
              <a:latin typeface="Bell MT" panose="02020503060305020303" pitchFamily="18" charset="0"/>
              <a:ea typeface="Noto Serif Ethiopic"/>
              <a:cs typeface="Noto Serif Ethiopic"/>
              <a:sym typeface="Noto Serif Ethiopic"/>
            </a:endParaRPr>
          </a:p>
        </p:txBody>
      </p:sp>
      <p:grpSp>
        <p:nvGrpSpPr>
          <p:cNvPr id="62" name="Google Shape;653;p36">
            <a:extLst>
              <a:ext uri="{FF2B5EF4-FFF2-40B4-BE49-F238E27FC236}">
                <a16:creationId xmlns:a16="http://schemas.microsoft.com/office/drawing/2014/main" id="{C43C2D95-B78E-43E7-ADE1-94E84072A4C0}"/>
              </a:ext>
            </a:extLst>
          </p:cNvPr>
          <p:cNvGrpSpPr/>
          <p:nvPr/>
        </p:nvGrpSpPr>
        <p:grpSpPr>
          <a:xfrm>
            <a:off x="6663342" y="3240758"/>
            <a:ext cx="3791088" cy="1238839"/>
            <a:chOff x="2920864" y="2316793"/>
            <a:chExt cx="2794611" cy="977366"/>
          </a:xfrm>
        </p:grpSpPr>
        <p:sp>
          <p:nvSpPr>
            <p:cNvPr id="63" name="Google Shape;654;p36">
              <a:extLst>
                <a:ext uri="{FF2B5EF4-FFF2-40B4-BE49-F238E27FC236}">
                  <a16:creationId xmlns:a16="http://schemas.microsoft.com/office/drawing/2014/main" id="{BA22AD90-6E7A-4991-AC07-E6D693C5D068}"/>
                </a:ext>
              </a:extLst>
            </p:cNvPr>
            <p:cNvSpPr txBox="1"/>
            <p:nvPr/>
          </p:nvSpPr>
          <p:spPr>
            <a:xfrm>
              <a:off x="2920864" y="2316793"/>
              <a:ext cx="2794611" cy="521100"/>
            </a:xfrm>
            <a:prstGeom prst="rect">
              <a:avLst/>
            </a:prstGeom>
            <a:noFill/>
            <a:ln>
              <a:noFill/>
            </a:ln>
          </p:spPr>
          <p:txBody>
            <a:bodyPr spcFirstLastPara="1" wrap="square" lIns="91425" tIns="91425" rIns="91425" bIns="91425" anchor="b" anchorCtr="0">
              <a:noAutofit/>
            </a:bodyPr>
            <a:lstStyle/>
            <a:p>
              <a:pPr lvl="0"/>
              <a:r>
                <a:rPr lang="es-CO" sz="1400" b="1" dirty="0">
                  <a:solidFill>
                    <a:schemeClr val="dk1"/>
                  </a:solidFill>
                  <a:latin typeface="Bell MT" panose="02020503060305020303" pitchFamily="18" charset="0"/>
                  <a:ea typeface="Noto Serif Ethiopic"/>
                  <a:cs typeface="Noto Serif Ethiopic"/>
                  <a:sym typeface="Noto Serif Ethiopic"/>
                </a:rPr>
                <a:t>Carpeta que guarda la conversión de formato</a:t>
              </a:r>
            </a:p>
          </p:txBody>
        </p:sp>
        <p:sp>
          <p:nvSpPr>
            <p:cNvPr id="64" name="Google Shape;655;p36">
              <a:extLst>
                <a:ext uri="{FF2B5EF4-FFF2-40B4-BE49-F238E27FC236}">
                  <a16:creationId xmlns:a16="http://schemas.microsoft.com/office/drawing/2014/main" id="{39668482-EB2E-4946-92CB-C8617DC6831C}"/>
                </a:ext>
              </a:extLst>
            </p:cNvPr>
            <p:cNvSpPr txBox="1"/>
            <p:nvPr/>
          </p:nvSpPr>
          <p:spPr>
            <a:xfrm>
              <a:off x="2920864" y="2773059"/>
              <a:ext cx="2794611" cy="521100"/>
            </a:xfrm>
            <a:prstGeom prst="rect">
              <a:avLst/>
            </a:prstGeom>
            <a:noFill/>
            <a:ln>
              <a:noFill/>
            </a:ln>
          </p:spPr>
          <p:txBody>
            <a:bodyPr spcFirstLastPara="1" wrap="square" lIns="91425" tIns="91425" rIns="91425" bIns="91425" anchor="t" anchorCtr="0">
              <a:noAutofit/>
            </a:bodyPr>
            <a:lstStyle/>
            <a:p>
              <a:pPr marL="152400" lvl="0">
                <a:buClr>
                  <a:schemeClr val="dk1"/>
                </a:buClr>
                <a:buSzPts val="1200"/>
              </a:pPr>
              <a:r>
                <a:rPr lang="es-MX" sz="1200" dirty="0">
                  <a:solidFill>
                    <a:schemeClr val="dk1"/>
                  </a:solidFill>
                  <a:latin typeface="Times New Roman" panose="02020603050405020304" pitchFamily="18" charset="0"/>
                  <a:ea typeface="Akatab"/>
                  <a:cs typeface="Times New Roman" panose="02020603050405020304" pitchFamily="18" charset="0"/>
                  <a:sym typeface="Akatab"/>
                </a:rPr>
                <a:t>Se creara una carpeta llamada </a:t>
              </a:r>
              <a:r>
                <a:rPr lang="es-MX" sz="1200" dirty="0" err="1">
                  <a:solidFill>
                    <a:schemeClr val="dk1"/>
                  </a:solidFill>
                  <a:latin typeface="Times New Roman" panose="02020603050405020304" pitchFamily="18" charset="0"/>
                  <a:ea typeface="Akatab"/>
                  <a:cs typeface="Times New Roman" panose="02020603050405020304" pitchFamily="18" charset="0"/>
                  <a:sym typeface="Akatab"/>
                </a:rPr>
                <a:t>YOLODataset</a:t>
              </a:r>
              <a:r>
                <a:rPr lang="es-MX" sz="1200" dirty="0">
                  <a:solidFill>
                    <a:schemeClr val="dk1"/>
                  </a:solidFill>
                  <a:latin typeface="Times New Roman" panose="02020603050405020304" pitchFamily="18" charset="0"/>
                  <a:ea typeface="Akatab"/>
                  <a:cs typeface="Times New Roman" panose="02020603050405020304" pitchFamily="18" charset="0"/>
                  <a:sym typeface="Akatab"/>
                </a:rPr>
                <a:t> para la carpeta </a:t>
              </a:r>
              <a:r>
                <a:rPr lang="es-MX" sz="1200" dirty="0" err="1">
                  <a:solidFill>
                    <a:schemeClr val="dk1"/>
                  </a:solidFill>
                  <a:latin typeface="Times New Roman" panose="02020603050405020304" pitchFamily="18" charset="0"/>
                  <a:ea typeface="Akatab"/>
                  <a:cs typeface="Times New Roman" panose="02020603050405020304" pitchFamily="18" charset="0"/>
                  <a:sym typeface="Akatab"/>
                </a:rPr>
                <a:t>train</a:t>
              </a:r>
              <a:r>
                <a:rPr lang="es-MX" sz="1200" dirty="0">
                  <a:solidFill>
                    <a:schemeClr val="dk1"/>
                  </a:solidFill>
                  <a:latin typeface="Times New Roman" panose="02020603050405020304" pitchFamily="18" charset="0"/>
                  <a:ea typeface="Akatab"/>
                  <a:cs typeface="Times New Roman" panose="02020603050405020304" pitchFamily="18" charset="0"/>
                  <a:sym typeface="Akatab"/>
                </a:rPr>
                <a:t> y la carpeta val</a:t>
              </a:r>
              <a:endParaRPr sz="1200" dirty="0">
                <a:solidFill>
                  <a:schemeClr val="dk1"/>
                </a:solidFill>
                <a:latin typeface="Times New Roman" panose="02020603050405020304" pitchFamily="18" charset="0"/>
                <a:ea typeface="Akatab"/>
                <a:cs typeface="Times New Roman" panose="02020603050405020304" pitchFamily="18" charset="0"/>
                <a:sym typeface="Akatab"/>
              </a:endParaRPr>
            </a:p>
          </p:txBody>
        </p:sp>
      </p:grpSp>
      <p:pic>
        <p:nvPicPr>
          <p:cNvPr id="5122" name="Picture 2" descr=" ">
            <a:extLst>
              <a:ext uri="{FF2B5EF4-FFF2-40B4-BE49-F238E27FC236}">
                <a16:creationId xmlns:a16="http://schemas.microsoft.com/office/drawing/2014/main" id="{E0026719-9203-4BF1-8D0E-97229D9CF8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8103" y="5657261"/>
            <a:ext cx="462658" cy="46265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 ">
            <a:extLst>
              <a:ext uri="{FF2B5EF4-FFF2-40B4-BE49-F238E27FC236}">
                <a16:creationId xmlns:a16="http://schemas.microsoft.com/office/drawing/2014/main" id="{7284ED40-BB8F-47EB-8D50-86D0E83DCB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780410">
            <a:off x="2229974" y="883240"/>
            <a:ext cx="603014" cy="60301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 ">
            <a:extLst>
              <a:ext uri="{FF2B5EF4-FFF2-40B4-BE49-F238E27FC236}">
                <a16:creationId xmlns:a16="http://schemas.microsoft.com/office/drawing/2014/main" id="{56E2F2A3-74B0-462E-969F-69A8CEB18F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139090" flipH="1">
            <a:off x="6565195" y="5382567"/>
            <a:ext cx="472947" cy="472947"/>
          </a:xfrm>
          <a:prstGeom prst="rect">
            <a:avLst/>
          </a:prstGeom>
          <a:noFill/>
          <a:extLst>
            <a:ext uri="{909E8E84-426E-40DD-AFC4-6F175D3DCCD1}">
              <a14:hiddenFill xmlns:a14="http://schemas.microsoft.com/office/drawing/2010/main">
                <a:solidFill>
                  <a:srgbClr val="FFFFFF"/>
                </a:solidFill>
              </a14:hiddenFill>
            </a:ext>
          </a:extLst>
        </p:spPr>
      </p:pic>
      <p:sp>
        <p:nvSpPr>
          <p:cNvPr id="41" name="Título 1">
            <a:extLst>
              <a:ext uri="{FF2B5EF4-FFF2-40B4-BE49-F238E27FC236}">
                <a16:creationId xmlns:a16="http://schemas.microsoft.com/office/drawing/2014/main" id="{D0E09BAC-01DE-49FD-A47B-9557E303860D}"/>
              </a:ext>
            </a:extLst>
          </p:cNvPr>
          <p:cNvSpPr txBox="1">
            <a:spLocks/>
          </p:cNvSpPr>
          <p:nvPr/>
        </p:nvSpPr>
        <p:spPr>
          <a:xfrm>
            <a:off x="936537" y="-456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1600" dirty="0">
                <a:latin typeface="Bahnschrift Light" panose="020B0502040204020203" pitchFamily="34" charset="0"/>
              </a:rPr>
              <a:t>Despliegue del proyecto: Conversión a formato aceptado por </a:t>
            </a:r>
            <a:r>
              <a:rPr lang="es-CO" sz="1600" dirty="0" err="1">
                <a:latin typeface="Bahnschrift Light" panose="020B0502040204020203" pitchFamily="34" charset="0"/>
              </a:rPr>
              <a:t>ultralytics</a:t>
            </a:r>
            <a:endParaRPr lang="es-CO" sz="1600" dirty="0">
              <a:latin typeface="Bahnschrift Light" panose="020B0502040204020203" pitchFamily="34" charset="0"/>
            </a:endParaRPr>
          </a:p>
        </p:txBody>
      </p:sp>
      <p:pic>
        <p:nvPicPr>
          <p:cNvPr id="2" name="Imagen 1">
            <a:extLst>
              <a:ext uri="{FF2B5EF4-FFF2-40B4-BE49-F238E27FC236}">
                <a16:creationId xmlns:a16="http://schemas.microsoft.com/office/drawing/2014/main" id="{FE735697-AE84-4798-9B98-15395935A91E}"/>
              </a:ext>
            </a:extLst>
          </p:cNvPr>
          <p:cNvPicPr>
            <a:picLocks noChangeAspect="1"/>
          </p:cNvPicPr>
          <p:nvPr/>
        </p:nvPicPr>
        <p:blipFill>
          <a:blip r:embed="rId9"/>
          <a:stretch>
            <a:fillRect/>
          </a:stretch>
        </p:blipFill>
        <p:spPr>
          <a:xfrm>
            <a:off x="261679" y="2800087"/>
            <a:ext cx="4327969" cy="2857174"/>
          </a:xfrm>
          <a:prstGeom prst="rect">
            <a:avLst/>
          </a:prstGeom>
        </p:spPr>
      </p:pic>
      <p:pic>
        <p:nvPicPr>
          <p:cNvPr id="33" name="Imagen 32">
            <a:extLst>
              <a:ext uri="{FF2B5EF4-FFF2-40B4-BE49-F238E27FC236}">
                <a16:creationId xmlns:a16="http://schemas.microsoft.com/office/drawing/2014/main" id="{65A8BE0A-A3EE-4C1E-A795-74CDC5D3B2EA}"/>
              </a:ext>
            </a:extLst>
          </p:cNvPr>
          <p:cNvPicPr>
            <a:picLocks noChangeAspect="1"/>
          </p:cNvPicPr>
          <p:nvPr/>
        </p:nvPicPr>
        <p:blipFill>
          <a:blip r:embed="rId10"/>
          <a:stretch>
            <a:fillRect/>
          </a:stretch>
        </p:blipFill>
        <p:spPr>
          <a:xfrm>
            <a:off x="10806505" y="1620341"/>
            <a:ext cx="988497" cy="278315"/>
          </a:xfrm>
          <a:prstGeom prst="rect">
            <a:avLst/>
          </a:prstGeom>
        </p:spPr>
      </p:pic>
    </p:spTree>
    <p:extLst>
      <p:ext uri="{BB962C8B-B14F-4D97-AF65-F5344CB8AC3E}">
        <p14:creationId xmlns:p14="http://schemas.microsoft.com/office/powerpoint/2010/main" val="44110092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2620</TotalTime>
  <Words>4776</Words>
  <Application>Microsoft Office PowerPoint</Application>
  <PresentationFormat>Panorámica</PresentationFormat>
  <Paragraphs>329</Paragraphs>
  <Slides>45</Slides>
  <Notes>0</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45</vt:i4>
      </vt:variant>
    </vt:vector>
  </HeadingPairs>
  <TitlesOfParts>
    <vt:vector size="59" baseType="lpstr">
      <vt:lpstr>MS Mincho</vt:lpstr>
      <vt:lpstr>Akatab</vt:lpstr>
      <vt:lpstr>Aldhabi</vt:lpstr>
      <vt:lpstr>Angsana New</vt:lpstr>
      <vt:lpstr>Arial</vt:lpstr>
      <vt:lpstr>Bahnschrift Light</vt:lpstr>
      <vt:lpstr>Bell MT</vt:lpstr>
      <vt:lpstr>Calibri</vt:lpstr>
      <vt:lpstr>Calibri Light</vt:lpstr>
      <vt:lpstr>Cambria</vt:lpstr>
      <vt:lpstr>Noto Serif Ethiopic</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Despliegue del proyecto: Selección del modelo YOLOv8 | Original</vt:lpstr>
      <vt:lpstr>Presentación de PowerPoint</vt:lpstr>
      <vt:lpstr>Presentación de PowerPoint</vt:lpstr>
      <vt:lpstr>Presentación de PowerPoint</vt:lpstr>
      <vt:lpstr>Presentación de PowerPoint</vt:lpstr>
      <vt:lpstr>Presentación de PowerPoint</vt:lpstr>
      <vt:lpstr>Despliegue del proyecto: Modos de tarea de YOLOv8 | Resultados del entrenamiento</vt:lpstr>
      <vt:lpstr>Presentación de PowerPoint</vt:lpstr>
      <vt:lpstr>Presentación de PowerPoint</vt:lpstr>
      <vt:lpstr>Presentación de PowerPoint</vt:lpstr>
      <vt:lpstr>Despliegue del proyecto: Modos de tarea de YOLOv8 | Resultado de validación </vt:lpstr>
      <vt:lpstr>Despliegue del proyecto: Modos de tarea de YOLOv8 | Resultado de validación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Función de área | Estructura general</vt:lpstr>
      <vt:lpstr>Función de área | Resultados de SRCV3</vt:lpstr>
      <vt:lpstr>Función de área | Resultados de SRCV4</vt:lpstr>
      <vt:lpstr>Función de área | Resultados de SRCV5</vt:lpstr>
      <vt:lpstr>Función de área | Resultados de SRCV5</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Jemssy Jarelly Escobar Gomez</dc:creator>
  <cp:lastModifiedBy>Jemssy Jarelly Escobar Gomez</cp:lastModifiedBy>
  <cp:revision>70</cp:revision>
  <dcterms:created xsi:type="dcterms:W3CDTF">2024-06-04T21:35:56Z</dcterms:created>
  <dcterms:modified xsi:type="dcterms:W3CDTF">2024-06-18T02:53:30Z</dcterms:modified>
</cp:coreProperties>
</file>